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5"/>
  </p:notesMasterIdLst>
  <p:sldIdLst>
    <p:sldId id="257" r:id="rId2"/>
    <p:sldId id="258" r:id="rId3"/>
    <p:sldId id="330" r:id="rId4"/>
    <p:sldId id="511" r:id="rId5"/>
    <p:sldId id="512" r:id="rId6"/>
    <p:sldId id="534" r:id="rId7"/>
    <p:sldId id="535" r:id="rId8"/>
    <p:sldId id="536" r:id="rId9"/>
    <p:sldId id="539" r:id="rId10"/>
    <p:sldId id="540" r:id="rId11"/>
    <p:sldId id="541" r:id="rId12"/>
    <p:sldId id="537" r:id="rId13"/>
    <p:sldId id="538" r:id="rId14"/>
    <p:sldId id="583" r:id="rId15"/>
    <p:sldId id="542" r:id="rId16"/>
    <p:sldId id="544" r:id="rId17"/>
    <p:sldId id="543" r:id="rId18"/>
    <p:sldId id="546" r:id="rId19"/>
    <p:sldId id="545" r:id="rId20"/>
    <p:sldId id="547" r:id="rId21"/>
    <p:sldId id="549" r:id="rId22"/>
    <p:sldId id="585" r:id="rId23"/>
    <p:sldId id="586" r:id="rId24"/>
    <p:sldId id="584" r:id="rId25"/>
    <p:sldId id="550" r:id="rId26"/>
    <p:sldId id="587" r:id="rId27"/>
    <p:sldId id="588" r:id="rId28"/>
    <p:sldId id="589" r:id="rId29"/>
    <p:sldId id="551" r:id="rId30"/>
    <p:sldId id="552" r:id="rId31"/>
    <p:sldId id="553" r:id="rId32"/>
    <p:sldId id="554" r:id="rId33"/>
    <p:sldId id="557" r:id="rId34"/>
    <p:sldId id="558" r:id="rId35"/>
    <p:sldId id="590" r:id="rId36"/>
    <p:sldId id="560" r:id="rId37"/>
    <p:sldId id="591" r:id="rId38"/>
    <p:sldId id="559" r:id="rId39"/>
    <p:sldId id="561" r:id="rId40"/>
    <p:sldId id="563" r:id="rId41"/>
    <p:sldId id="564" r:id="rId42"/>
    <p:sldId id="565" r:id="rId43"/>
    <p:sldId id="594" r:id="rId44"/>
    <p:sldId id="566" r:id="rId45"/>
    <p:sldId id="571" r:id="rId46"/>
    <p:sldId id="569" r:id="rId47"/>
    <p:sldId id="573" r:id="rId48"/>
    <p:sldId id="567" r:id="rId49"/>
    <p:sldId id="366" r:id="rId50"/>
    <p:sldId id="568" r:id="rId51"/>
    <p:sldId id="574" r:id="rId52"/>
    <p:sldId id="575" r:id="rId53"/>
    <p:sldId id="595" r:id="rId54"/>
    <p:sldId id="576" r:id="rId55"/>
    <p:sldId id="578" r:id="rId56"/>
    <p:sldId id="579" r:id="rId57"/>
    <p:sldId id="580" r:id="rId58"/>
    <p:sldId id="581" r:id="rId59"/>
    <p:sldId id="582" r:id="rId60"/>
    <p:sldId id="592" r:id="rId61"/>
    <p:sldId id="570" r:id="rId62"/>
    <p:sldId id="593" r:id="rId63"/>
    <p:sldId id="298" r:id="rId6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3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598" autoAdjust="0"/>
    <p:restoredTop sz="89840" autoAdjust="0"/>
  </p:normalViewPr>
  <p:slideViewPr>
    <p:cSldViewPr snapToGrid="0">
      <p:cViewPr varScale="1">
        <p:scale>
          <a:sx n="83" d="100"/>
          <a:sy n="83" d="100"/>
        </p:scale>
        <p:origin x="1116" y="78"/>
      </p:cViewPr>
      <p:guideLst/>
    </p:cSldViewPr>
  </p:slideViewPr>
  <p:outlineViewPr>
    <p:cViewPr>
      <p:scale>
        <a:sx n="33" d="100"/>
        <a:sy n="33" d="100"/>
      </p:scale>
      <p:origin x="0" y="-178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0" d="100"/>
          <a:sy n="70" d="100"/>
        </p:scale>
        <p:origin x="238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lexis%20Cournoyer\Documents\Pr&#233;sentation\Recherche%20Alexis\Intensit&#233;%20d&#233;fibrillation\Patients%20avec%203%20chocs\Figure%20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lexis%20Cournoyer\Documents\Pr&#233;sentation\Recherche%20Alexis\ECMO%20CPR\D&#233;lai%20ROSC\Figure%20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v>Survival to hospital discharge</c:v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3854622338874499E-3"/>
                  <c:y val="-5.147016506657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315F-3D49-A946-B3660090CFA0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8.6547411000059277E-3"/>
                  <c:y val="-7.472597902006440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315F-3D49-A946-B3660090CFA0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0329906678331899E-2"/>
                  <c:y val="-7.472597902006440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315F-3D49-A946-B3660090CFA0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2644721493146801E-2"/>
                  <c:y val="-7.472597902006440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315F-3D49-A946-B3660090CFA0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6401515895300386E-3"/>
                  <c:y val="-8.137049729248972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315F-3D49-A946-B3660090CFA0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1.03299066783318E-2"/>
                  <c:y val="-9.46595338373401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315F-3D49-A946-B3660090CFA0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7.2829906678331793E-2"/>
                  <c:y val="8.142020038192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315F-3D49-A946-B3660090CFA0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7.5144721493146702E-2"/>
                  <c:y val="8.474245951814160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315F-3D49-A946-B3660090CFA0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3.8420275590551299E-2"/>
                  <c:y val="-0.10130405210976499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315F-3D49-A946-B3660090CFA0}"/>
                </c:ext>
                <c:ext xmlns:c15="http://schemas.microsoft.com/office/drawing/2012/chart" uri="{CE6537A1-D6FC-4f65-9D91-7224C49458BB}"/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5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Feuil1!$A$2:$A$10</c:f>
              <c:numCache>
                <c:formatCode>General</c:formatCode>
                <c:ptCount val="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</c:numCache>
            </c:numRef>
          </c:xVal>
          <c:yVal>
            <c:numRef>
              <c:f>Feuil1!$C$2:$C$10</c:f>
              <c:numCache>
                <c:formatCode>0.0</c:formatCode>
                <c:ptCount val="9"/>
                <c:pt idx="0">
                  <c:v>32.606263982102909</c:v>
                </c:pt>
                <c:pt idx="1">
                  <c:v>27.40112994350282</c:v>
                </c:pt>
                <c:pt idx="2">
                  <c:v>22.095959595959592</c:v>
                </c:pt>
                <c:pt idx="3">
                  <c:v>19.870759289176089</c:v>
                </c:pt>
                <c:pt idx="4">
                  <c:v>18.432203389830509</c:v>
                </c:pt>
                <c:pt idx="5">
                  <c:v>15.01340482573727</c:v>
                </c:pt>
                <c:pt idx="6">
                  <c:v>12.58992805755396</c:v>
                </c:pt>
                <c:pt idx="7">
                  <c:v>10.047846889952149</c:v>
                </c:pt>
                <c:pt idx="8">
                  <c:v>8.3916083916083952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9-315F-3D49-A946-B3660090CFA0}"/>
            </c:ext>
          </c:extLst>
        </c:ser>
        <c:ser>
          <c:idx val="3"/>
          <c:order val="1"/>
          <c:tx>
            <c:v>Survival to hospital discharge upper bound confidence interval</c:v>
          </c:tx>
          <c:spPr>
            <a:ln w="19050" cap="rnd">
              <a:solidFill>
                <a:schemeClr val="tx1"/>
              </a:solidFill>
              <a:prstDash val="lgDash"/>
              <a:round/>
            </a:ln>
            <a:effectLst/>
          </c:spPr>
          <c:marker>
            <c:symbol val="none"/>
          </c:marker>
          <c:xVal>
            <c:numRef>
              <c:f>Feuil1!$A$2:$A$10</c:f>
              <c:numCache>
                <c:formatCode>General</c:formatCode>
                <c:ptCount val="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</c:numCache>
            </c:numRef>
          </c:xVal>
          <c:yVal>
            <c:numRef>
              <c:f>Feuil1!$K$2:$K$10</c:f>
              <c:numCache>
                <c:formatCode>0.0</c:formatCode>
                <c:ptCount val="9"/>
                <c:pt idx="0">
                  <c:v>34.779128261834202</c:v>
                </c:pt>
                <c:pt idx="1">
                  <c:v>30.08365001235931</c:v>
                </c:pt>
                <c:pt idx="2">
                  <c:v>24.985507543702219</c:v>
                </c:pt>
                <c:pt idx="3">
                  <c:v>23.014259485366068</c:v>
                </c:pt>
                <c:pt idx="4">
                  <c:v>21.930310187943711</c:v>
                </c:pt>
                <c:pt idx="5">
                  <c:v>18.63847541882047</c:v>
                </c:pt>
                <c:pt idx="6">
                  <c:v>16.489581706032649</c:v>
                </c:pt>
                <c:pt idx="7">
                  <c:v>14.12376278744903</c:v>
                </c:pt>
                <c:pt idx="8">
                  <c:v>12.93602654480314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A-315F-3D49-A946-B3660090CFA0}"/>
            </c:ext>
          </c:extLst>
        </c:ser>
        <c:ser>
          <c:idx val="4"/>
          <c:order val="2"/>
          <c:spPr>
            <a:ln w="19050" cap="rnd">
              <a:solidFill>
                <a:schemeClr val="tx1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Feuil1!$A$2:$A$10</c:f>
              <c:numCache>
                <c:formatCode>General</c:formatCode>
                <c:ptCount val="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</c:numCache>
            </c:numRef>
          </c:xVal>
          <c:yVal>
            <c:numRef>
              <c:f>Feuil1!$O$2:$O$10</c:f>
              <c:numCache>
                <c:formatCode>0.0</c:formatCode>
                <c:ptCount val="9"/>
                <c:pt idx="0">
                  <c:v>51.436100861655298</c:v>
                </c:pt>
                <c:pt idx="1">
                  <c:v>43.422345416910623</c:v>
                </c:pt>
                <c:pt idx="2">
                  <c:v>36.986495044688432</c:v>
                </c:pt>
                <c:pt idx="3">
                  <c:v>33.033669928040979</c:v>
                </c:pt>
                <c:pt idx="4">
                  <c:v>29.422473978103351</c:v>
                </c:pt>
                <c:pt idx="5">
                  <c:v>26.401462166276609</c:v>
                </c:pt>
                <c:pt idx="6">
                  <c:v>22.77612822987621</c:v>
                </c:pt>
                <c:pt idx="7">
                  <c:v>18.139552556024139</c:v>
                </c:pt>
                <c:pt idx="8">
                  <c:v>18.69608693700674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B-315F-3D49-A946-B3660090CFA0}"/>
            </c:ext>
          </c:extLst>
        </c:ser>
        <c:ser>
          <c:idx val="1"/>
          <c:order val="3"/>
          <c:spPr>
            <a:ln w="19050" cap="rnd">
              <a:solidFill>
                <a:schemeClr val="tx1"/>
              </a:solidFill>
              <a:prstDash val="sysDot"/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1.0004908987373902E-3"/>
                  <c:y val="-5.14701650665759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315F-3D49-A946-B3660090CFA0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8.0150918635170602E-3"/>
                  <c:y val="-6.8081460747639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315F-3D49-A946-B3660090CFA0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8.0150918635171001E-3"/>
                  <c:y val="-8.13704972924896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315F-3D49-A946-B3660090CFA0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5.7002770487023296E-3"/>
                  <c:y val="-8.13704972924896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315F-3D49-A946-B3660090CFA0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1.26447214931467E-2"/>
                  <c:y val="-0.117915347790828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0-315F-3D49-A946-B3660090CFA0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1.0329906678332E-2"/>
                  <c:y val="-9.46595338373401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1-315F-3D49-A946-B3660090CFA0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1.26447214931467E-2"/>
                  <c:y val="-0.10130405210976499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2-315F-3D49-A946-B3660090CFA0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5.1996573344998499E-2"/>
                  <c:y val="-0.124559866063254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3-315F-3D49-A946-B3660090CFA0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3.7772127442402999E-2"/>
                  <c:y val="-0.13452664347189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4-315F-3D49-A946-B3660090CFA0}"/>
                </c:ext>
                <c:ext xmlns:c15="http://schemas.microsoft.com/office/drawing/2012/chart" uri="{CE6537A1-D6FC-4f65-9D91-7224C49458BB}"/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5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Feuil1!$A$2:$A$10</c:f>
              <c:numCache>
                <c:formatCode>General</c:formatCode>
                <c:ptCount val="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</c:numCache>
            </c:numRef>
          </c:xVal>
          <c:yVal>
            <c:numRef>
              <c:f>Feuil1!$E$2:$E$10</c:f>
              <c:numCache>
                <c:formatCode>0.0</c:formatCode>
                <c:ptCount val="9"/>
                <c:pt idx="0">
                  <c:v>53.747203579418333</c:v>
                </c:pt>
                <c:pt idx="1">
                  <c:v>46.421845574387937</c:v>
                </c:pt>
                <c:pt idx="2">
                  <c:v>40.40404040404038</c:v>
                </c:pt>
                <c:pt idx="3">
                  <c:v>36.833602584814201</c:v>
                </c:pt>
                <c:pt idx="4">
                  <c:v>33.68644067796609</c:v>
                </c:pt>
                <c:pt idx="5">
                  <c:v>31.099195710455771</c:v>
                </c:pt>
                <c:pt idx="6">
                  <c:v>28.057553956834528</c:v>
                </c:pt>
                <c:pt idx="7">
                  <c:v>23.923444976076549</c:v>
                </c:pt>
                <c:pt idx="8">
                  <c:v>25.87412587412587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15-315F-3D49-A946-B3660090CFA0}"/>
            </c:ext>
          </c:extLst>
        </c:ser>
        <c:ser>
          <c:idx val="2"/>
          <c:order val="4"/>
          <c:spPr>
            <a:ln w="19050" cap="rnd">
              <a:solidFill>
                <a:schemeClr val="tx1"/>
              </a:solidFill>
              <a:prstDash val="lgDash"/>
              <a:round/>
            </a:ln>
            <a:effectLst/>
          </c:spPr>
          <c:marker>
            <c:symbol val="none"/>
          </c:marker>
          <c:xVal>
            <c:numRef>
              <c:f>Feuil1!$A$2:$A$10</c:f>
              <c:numCache>
                <c:formatCode>General</c:formatCode>
                <c:ptCount val="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</c:numCache>
            </c:numRef>
          </c:xVal>
          <c:yVal>
            <c:numRef>
              <c:f>Feuil1!$J$2:$J$10</c:f>
              <c:numCache>
                <c:formatCode>0.0</c:formatCode>
                <c:ptCount val="9"/>
                <c:pt idx="0">
                  <c:v>30.43339970237162</c:v>
                </c:pt>
                <c:pt idx="1">
                  <c:v>24.718609874646319</c:v>
                </c:pt>
                <c:pt idx="2">
                  <c:v>19.20641164821695</c:v>
                </c:pt>
                <c:pt idx="3">
                  <c:v>16.72725909298611</c:v>
                </c:pt>
                <c:pt idx="4">
                  <c:v>14.93409659171731</c:v>
                </c:pt>
                <c:pt idx="5">
                  <c:v>11.388334232654071</c:v>
                </c:pt>
                <c:pt idx="6">
                  <c:v>8.6902744090752631</c:v>
                </c:pt>
                <c:pt idx="7">
                  <c:v>5.9719309924552757</c:v>
                </c:pt>
                <c:pt idx="8">
                  <c:v>3.847190238413646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16-315F-3D49-A946-B3660090CFA0}"/>
            </c:ext>
          </c:extLst>
        </c:ser>
        <c:ser>
          <c:idx val="5"/>
          <c:order val="5"/>
          <c:spPr>
            <a:ln w="19050" cap="rnd">
              <a:solidFill>
                <a:schemeClr val="tx1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Feuil1!$A$2:$A$10</c:f>
              <c:numCache>
                <c:formatCode>General</c:formatCode>
                <c:ptCount val="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</c:numCache>
            </c:numRef>
          </c:xVal>
          <c:yVal>
            <c:numRef>
              <c:f>Feuil1!$P$2:$P$10</c:f>
              <c:numCache>
                <c:formatCode>0.0</c:formatCode>
                <c:ptCount val="9"/>
                <c:pt idx="0">
                  <c:v>56.058306297181403</c:v>
                </c:pt>
                <c:pt idx="1">
                  <c:v>49.42134573186528</c:v>
                </c:pt>
                <c:pt idx="2">
                  <c:v>43.821585763392342</c:v>
                </c:pt>
                <c:pt idx="3">
                  <c:v>40.633535241587452</c:v>
                </c:pt>
                <c:pt idx="4">
                  <c:v>37.950407377828817</c:v>
                </c:pt>
                <c:pt idx="5">
                  <c:v>35.796929254634932</c:v>
                </c:pt>
                <c:pt idx="6">
                  <c:v>33.338979683792843</c:v>
                </c:pt>
                <c:pt idx="7">
                  <c:v>29.70733739612897</c:v>
                </c:pt>
                <c:pt idx="8">
                  <c:v>33.052164811244992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17-315F-3D49-A946-B3660090CF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54032272"/>
        <c:axId val="254029552"/>
      </c:scatterChart>
      <c:valAx>
        <c:axId val="254032272"/>
        <c:scaling>
          <c:orientation val="minMax"/>
          <c:max val="9"/>
          <c:min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CA" sz="2000" b="1" i="0" baseline="0" dirty="0" err="1">
                    <a:effectLst/>
                  </a:rPr>
                  <a:t>Number</a:t>
                </a:r>
                <a:r>
                  <a:rPr lang="fr-CA" sz="2000" b="1" i="0" baseline="0" dirty="0">
                    <a:effectLst/>
                  </a:rPr>
                  <a:t> of </a:t>
                </a:r>
                <a:r>
                  <a:rPr lang="fr-CA" sz="2000" b="1" i="0" baseline="0" dirty="0" err="1">
                    <a:effectLst/>
                  </a:rPr>
                  <a:t>prehospital</a:t>
                </a:r>
                <a:r>
                  <a:rPr lang="fr-CA" sz="2000" b="1" i="0" baseline="0" dirty="0">
                    <a:effectLst/>
                  </a:rPr>
                  <a:t> </a:t>
                </a:r>
                <a:r>
                  <a:rPr lang="fr-CA" sz="2000" b="1" i="0" baseline="0" dirty="0" err="1">
                    <a:effectLst/>
                  </a:rPr>
                  <a:t>defibrillations</a:t>
                </a:r>
                <a:r>
                  <a:rPr lang="fr-CA" sz="2000" b="1" i="0" baseline="0" dirty="0">
                    <a:effectLst/>
                  </a:rPr>
                  <a:t> </a:t>
                </a:r>
                <a:r>
                  <a:rPr lang="fr-CA" sz="2000" b="1" i="0" baseline="0" dirty="0" err="1">
                    <a:effectLst/>
                  </a:rPr>
                  <a:t>administered</a:t>
                </a:r>
                <a:endParaRPr lang="fr-CA" sz="2000" dirty="0">
                  <a:effectLst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54029552"/>
        <c:crosses val="autoZero"/>
        <c:crossBetween val="midCat"/>
      </c:valAx>
      <c:valAx>
        <c:axId val="254029552"/>
        <c:scaling>
          <c:orientation val="minMax"/>
          <c:max val="6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CA" sz="2000" b="1" i="0" baseline="0">
                    <a:effectLst/>
                  </a:rPr>
                  <a:t>Dynamic probability of survival to hospital discharge / prehospital return of spontaneous circulation</a:t>
                </a:r>
                <a:endParaRPr lang="fr-CA" sz="2000">
                  <a:effectLst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00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defRPr>
                </a:pPr>
                <a:endParaRPr lang="fr-CA" sz="20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 b="0" i="0" u="none" strike="noStrike" kern="1200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54032272"/>
        <c:crosses val="autoZero"/>
        <c:crossBetween val="midCat"/>
        <c:majorUnit val="2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CA" sz="2000" baseline="0"/>
              <a:t>Degeneration of the initial rhythm according to the no-flow time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Asystole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Feuil1!$A$2:$A$7</c:f>
              <c:strCache>
                <c:ptCount val="6"/>
                <c:pt idx="0">
                  <c:v>0</c:v>
                </c:pt>
                <c:pt idx="1">
                  <c:v>1 to 5</c:v>
                </c:pt>
                <c:pt idx="2">
                  <c:v>6 to 10</c:v>
                </c:pt>
                <c:pt idx="3">
                  <c:v>11 to 15</c:v>
                </c:pt>
                <c:pt idx="4">
                  <c:v>16 to 20</c:v>
                </c:pt>
                <c:pt idx="5">
                  <c:v>21 and more</c:v>
                </c:pt>
              </c:strCache>
            </c:strRef>
          </c:cat>
          <c:val>
            <c:numRef>
              <c:f>Feuil1!$B$2:$B$7</c:f>
              <c:numCache>
                <c:formatCode>General</c:formatCode>
                <c:ptCount val="6"/>
                <c:pt idx="0">
                  <c:v>7</c:v>
                </c:pt>
                <c:pt idx="1">
                  <c:v>25</c:v>
                </c:pt>
                <c:pt idx="2">
                  <c:v>28</c:v>
                </c:pt>
                <c:pt idx="3">
                  <c:v>38</c:v>
                </c:pt>
                <c:pt idx="4">
                  <c:v>46</c:v>
                </c:pt>
                <c:pt idx="5">
                  <c:v>42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55B-465F-98D0-34B9C37C967E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Pulseless electrical activity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cat>
            <c:strRef>
              <c:f>Feuil1!$A$2:$A$7</c:f>
              <c:strCache>
                <c:ptCount val="6"/>
                <c:pt idx="0">
                  <c:v>0</c:v>
                </c:pt>
                <c:pt idx="1">
                  <c:v>1 to 5</c:v>
                </c:pt>
                <c:pt idx="2">
                  <c:v>6 to 10</c:v>
                </c:pt>
                <c:pt idx="3">
                  <c:v>11 to 15</c:v>
                </c:pt>
                <c:pt idx="4">
                  <c:v>16 to 20</c:v>
                </c:pt>
                <c:pt idx="5">
                  <c:v>21 and more</c:v>
                </c:pt>
              </c:strCache>
            </c:strRef>
          </c:cat>
          <c:val>
            <c:numRef>
              <c:f>Feuil1!$C$2:$C$7</c:f>
              <c:numCache>
                <c:formatCode>General</c:formatCode>
                <c:ptCount val="6"/>
                <c:pt idx="0">
                  <c:v>58</c:v>
                </c:pt>
                <c:pt idx="1">
                  <c:v>38</c:v>
                </c:pt>
                <c:pt idx="2">
                  <c:v>37</c:v>
                </c:pt>
                <c:pt idx="3">
                  <c:v>28</c:v>
                </c:pt>
                <c:pt idx="4">
                  <c:v>32</c:v>
                </c:pt>
                <c:pt idx="5">
                  <c:v>52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55B-465F-98D0-34B9C37C967E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Shockable rhythm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strRef>
              <c:f>Feuil1!$A$2:$A$7</c:f>
              <c:strCache>
                <c:ptCount val="6"/>
                <c:pt idx="0">
                  <c:v>0</c:v>
                </c:pt>
                <c:pt idx="1">
                  <c:v>1 to 5</c:v>
                </c:pt>
                <c:pt idx="2">
                  <c:v>6 to 10</c:v>
                </c:pt>
                <c:pt idx="3">
                  <c:v>11 to 15</c:v>
                </c:pt>
                <c:pt idx="4">
                  <c:v>16 to 20</c:v>
                </c:pt>
                <c:pt idx="5">
                  <c:v>21 and more</c:v>
                </c:pt>
              </c:strCache>
            </c:strRef>
          </c:cat>
          <c:val>
            <c:numRef>
              <c:f>Feuil1!$D$2:$D$7</c:f>
              <c:numCache>
                <c:formatCode>General</c:formatCode>
                <c:ptCount val="6"/>
                <c:pt idx="0">
                  <c:v>35</c:v>
                </c:pt>
                <c:pt idx="1">
                  <c:v>36</c:v>
                </c:pt>
                <c:pt idx="2">
                  <c:v>35</c:v>
                </c:pt>
                <c:pt idx="3">
                  <c:v>34</c:v>
                </c:pt>
                <c:pt idx="4">
                  <c:v>22</c:v>
                </c:pt>
                <c:pt idx="5">
                  <c:v>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855B-465F-98D0-34B9C37C96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54036080"/>
        <c:axId val="254030096"/>
      </c:barChart>
      <c:catAx>
        <c:axId val="25403608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CA"/>
                  <a:t>No-flow</a:t>
                </a:r>
                <a:r>
                  <a:rPr lang="fr-CA" baseline="0"/>
                  <a:t> time (minutes)</a:t>
                </a:r>
                <a:endParaRPr lang="fr-CA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54030096"/>
        <c:crosses val="autoZero"/>
        <c:auto val="1"/>
        <c:lblAlgn val="ctr"/>
        <c:lblOffset val="100"/>
        <c:noMultiLvlLbl val="0"/>
      </c:catAx>
      <c:valAx>
        <c:axId val="25403009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CA"/>
                  <a:t>%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540360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4D0404-05DB-4A3E-9DFC-E02464FC5C57}" type="datetimeFigureOut">
              <a:rPr lang="fr-CA" smtClean="0"/>
              <a:t>2019-10-10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7D7C58-A9C5-4DBD-9325-1DC99AB79E64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15656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A54F39-CCE9-4654-8C53-C71E34D6D778}" type="slidenum">
              <a:rPr lang="fr-CA" smtClean="0"/>
              <a:t>12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14284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A54F39-CCE9-4654-8C53-C71E34D6D778}" type="slidenum">
              <a:rPr lang="fr-CA" smtClean="0"/>
              <a:t>13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717212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A54F39-CCE9-4654-8C53-C71E34D6D778}" type="slidenum">
              <a:rPr lang="fr-CA" smtClean="0"/>
              <a:t>14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778283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A54F39-CCE9-4654-8C53-C71E34D6D778}" type="slidenum">
              <a:rPr lang="fr-CA" smtClean="0"/>
              <a:t>15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849096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A54F39-CCE9-4654-8C53-C71E34D6D778}" type="slidenum">
              <a:rPr lang="fr-CA" smtClean="0"/>
              <a:t>16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121581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A54F39-CCE9-4654-8C53-C71E34D6D778}" type="slidenum">
              <a:rPr lang="fr-CA" smtClean="0"/>
              <a:t>17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761120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A54F39-CCE9-4654-8C53-C71E34D6D778}" type="slidenum">
              <a:rPr lang="fr-CA" smtClean="0"/>
              <a:t>18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543981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A54F39-CCE9-4654-8C53-C71E34D6D778}" type="slidenum">
              <a:rPr lang="fr-CA" smtClean="0"/>
              <a:t>31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63315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12201452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5019" y="4953000"/>
            <a:ext cx="12197020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CC9711A-F9F3-458D-B577-E31E41DEB0BA}" type="datetimeFigureOut">
              <a:rPr lang="fr-CA" smtClean="0"/>
              <a:pPr/>
              <a:t>2019-10-10</a:t>
            </a:fld>
            <a:endParaRPr lang="fr-CA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fr-CA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D47F614C-FE5D-4B9B-A9EE-21ECC7027A51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5130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CC9711A-F9F3-458D-B577-E31E41DEB0BA}" type="datetimeFigureOut">
              <a:rPr lang="fr-CA" smtClean="0">
                <a:solidFill>
                  <a:prstClr val="black"/>
                </a:solidFill>
              </a:rPr>
              <a:pPr/>
              <a:t>2019-10-10</a:t>
            </a:fld>
            <a:endParaRPr lang="fr-CA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CA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47F614C-FE5D-4B9B-A9EE-21ECC7027A51}" type="slidenum">
              <a:rPr lang="fr-CA" smtClean="0">
                <a:solidFill>
                  <a:prstClr val="black"/>
                </a:solidFill>
              </a:rPr>
              <a:pPr/>
              <a:t>‹N°›</a:t>
            </a:fld>
            <a:endParaRPr lang="fr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592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CC9711A-F9F3-458D-B577-E31E41DEB0BA}" type="datetimeFigureOut">
              <a:rPr lang="fr-CA" smtClean="0">
                <a:solidFill>
                  <a:prstClr val="black"/>
                </a:solidFill>
              </a:rPr>
              <a:pPr/>
              <a:t>2019-10-10</a:t>
            </a:fld>
            <a:endParaRPr lang="fr-CA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CA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47F614C-FE5D-4B9B-A9EE-21ECC7027A51}" type="slidenum">
              <a:rPr lang="fr-CA" smtClean="0">
                <a:solidFill>
                  <a:prstClr val="black"/>
                </a:solidFill>
              </a:rPr>
              <a:pPr/>
              <a:t>‹N°›</a:t>
            </a:fld>
            <a:endParaRPr lang="fr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9107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CC9711A-F9F3-458D-B577-E31E41DEB0BA}" type="datetimeFigureOut">
              <a:rPr lang="fr-CA" smtClean="0">
                <a:solidFill>
                  <a:prstClr val="black"/>
                </a:solidFill>
              </a:rPr>
              <a:pPr/>
              <a:t>2019-10-10</a:t>
            </a:fld>
            <a:endParaRPr lang="fr-CA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CA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47F614C-FE5D-4B9B-A9EE-21ECC7027A51}" type="slidenum">
              <a:rPr lang="fr-CA" smtClean="0">
                <a:solidFill>
                  <a:prstClr val="black"/>
                </a:solidFill>
              </a:rPr>
              <a:pPr/>
              <a:t>‹N°›</a:t>
            </a:fld>
            <a:endParaRPr lang="fr-CA">
              <a:solidFill>
                <a:prstClr val="black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134114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CC9711A-F9F3-458D-B577-E31E41DEB0BA}" type="datetimeFigureOut">
              <a:rPr lang="fr-CA" smtClean="0">
                <a:solidFill>
                  <a:prstClr val="white"/>
                </a:solidFill>
              </a:rPr>
              <a:pPr/>
              <a:t>2019-10-10</a:t>
            </a:fld>
            <a:endParaRPr lang="fr-CA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CA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47F614C-FE5D-4B9B-A9EE-21ECC7027A51}" type="slidenum">
              <a:rPr lang="fr-CA" smtClean="0">
                <a:solidFill>
                  <a:prstClr val="white"/>
                </a:solidFill>
              </a:rPr>
              <a:pPr/>
              <a:t>‹N°›</a:t>
            </a:fld>
            <a:endParaRPr lang="fr-CA">
              <a:solidFill>
                <a:prstClr val="white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4848907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4600352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7134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CC9711A-F9F3-458D-B577-E31E41DEB0BA}" type="datetimeFigureOut">
              <a:rPr lang="fr-CA" smtClean="0">
                <a:solidFill>
                  <a:prstClr val="white"/>
                </a:solidFill>
              </a:rPr>
              <a:pPr/>
              <a:t>2019-10-10</a:t>
            </a:fld>
            <a:endParaRPr lang="fr-CA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CA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47F614C-FE5D-4B9B-A9EE-21ECC7027A51}" type="slidenum">
              <a:rPr lang="fr-CA" smtClean="0">
                <a:solidFill>
                  <a:prstClr val="white"/>
                </a:solidFill>
              </a:rPr>
              <a:pPr/>
              <a:t>‹N°›</a:t>
            </a:fld>
            <a:endParaRPr lang="fr-CA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7919368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CC9711A-F9F3-458D-B577-E31E41DEB0BA}" type="datetimeFigureOut">
              <a:rPr lang="fr-CA" smtClean="0">
                <a:solidFill>
                  <a:prstClr val="black"/>
                </a:solidFill>
              </a:rPr>
              <a:pPr/>
              <a:t>2019-10-10</a:t>
            </a:fld>
            <a:endParaRPr lang="fr-CA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CA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47F614C-FE5D-4B9B-A9EE-21ECC7027A51}" type="slidenum">
              <a:rPr lang="fr-CA" smtClean="0">
                <a:solidFill>
                  <a:prstClr val="black"/>
                </a:solidFill>
              </a:rPr>
              <a:pPr/>
              <a:t>‹N°›</a:t>
            </a:fld>
            <a:endParaRPr lang="fr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367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CC9711A-F9F3-458D-B577-E31E41DEB0BA}" type="datetimeFigureOut">
              <a:rPr lang="fr-CA" smtClean="0">
                <a:solidFill>
                  <a:prstClr val="white"/>
                </a:solidFill>
              </a:rPr>
              <a:pPr/>
              <a:t>2019-10-10</a:t>
            </a:fld>
            <a:endParaRPr lang="fr-CA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CA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47F614C-FE5D-4B9B-A9EE-21ECC7027A51}" type="slidenum">
              <a:rPr lang="fr-CA" smtClean="0">
                <a:solidFill>
                  <a:prstClr val="white"/>
                </a:solidFill>
              </a:rPr>
              <a:pPr/>
              <a:t>‹N°›</a:t>
            </a:fld>
            <a:endParaRPr lang="fr-CA">
              <a:solidFill>
                <a:prstClr val="white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5079722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CC9711A-F9F3-458D-B577-E31E41DEB0BA}" type="datetimeFigureOut">
              <a:rPr lang="fr-CA" smtClean="0">
                <a:solidFill>
                  <a:prstClr val="black"/>
                </a:solidFill>
              </a:rPr>
              <a:pPr/>
              <a:t>2019-10-10</a:t>
            </a:fld>
            <a:endParaRPr lang="fr-CA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CA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47F614C-FE5D-4B9B-A9EE-21ECC7027A51}" type="slidenum">
              <a:rPr lang="fr-CA" smtClean="0">
                <a:solidFill>
                  <a:prstClr val="black"/>
                </a:solidFill>
              </a:rPr>
              <a:pPr/>
              <a:t>‹N°›</a:t>
            </a:fld>
            <a:endParaRPr lang="fr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457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</p:spPr>
        <p:txBody>
          <a:bodyPr/>
          <a:lstStyle>
            <a:extLst/>
          </a:lstStyle>
          <a:p>
            <a:fld id="{BCC9711A-F9F3-458D-B577-E31E41DEB0BA}" type="datetimeFigureOut">
              <a:rPr lang="fr-CA" smtClean="0">
                <a:solidFill>
                  <a:prstClr val="black"/>
                </a:solidFill>
              </a:rPr>
              <a:pPr/>
              <a:t>2019-10-10</a:t>
            </a:fld>
            <a:endParaRPr lang="fr-CA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CA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47F614C-FE5D-4B9B-A9EE-21ECC7027A51}" type="slidenum">
              <a:rPr lang="fr-CA" smtClean="0">
                <a:solidFill>
                  <a:prstClr val="black"/>
                </a:solidFill>
              </a:rPr>
              <a:pPr/>
              <a:t>‹N°›</a:t>
            </a:fld>
            <a:endParaRPr lang="fr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4203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CC9711A-F9F3-458D-B577-E31E41DEB0BA}" type="datetimeFigureOut">
              <a:rPr lang="fr-CA" smtClean="0">
                <a:solidFill>
                  <a:prstClr val="white"/>
                </a:solidFill>
              </a:rPr>
              <a:pPr/>
              <a:t>2019-10-10</a:t>
            </a:fld>
            <a:endParaRPr lang="fr-CA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40097" y="6407945"/>
            <a:ext cx="313424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fr-CA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D47F614C-FE5D-4B9B-A9EE-21ECC7027A51}" type="slidenum">
              <a:rPr lang="fr-CA" smtClean="0">
                <a:solidFill>
                  <a:prstClr val="white"/>
                </a:solidFill>
              </a:rPr>
              <a:pPr/>
              <a:t>‹N°›</a:t>
            </a:fld>
            <a:endParaRPr lang="fr-CA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11552149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11303595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5337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481329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BCC9711A-F9F3-458D-B577-E31E41DEB0BA}" type="datetimeFigureOut">
              <a:rPr lang="fr-CA" smtClean="0">
                <a:solidFill>
                  <a:prstClr val="black"/>
                </a:solidFill>
              </a:rPr>
              <a:pPr/>
              <a:t>2019-10-10</a:t>
            </a:fld>
            <a:endParaRPr lang="fr-CA">
              <a:solidFill>
                <a:prstClr val="black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5840097" y="6407945"/>
            <a:ext cx="313424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fr-CA">
              <a:solidFill>
                <a:prstClr val="black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D47F614C-FE5D-4B9B-A9EE-21ECC7027A51}" type="slidenum">
              <a:rPr lang="fr-CA" smtClean="0">
                <a:solidFill>
                  <a:prstClr val="black"/>
                </a:solidFill>
              </a:rPr>
              <a:pPr/>
              <a:t>‹N°›</a:t>
            </a:fld>
            <a:endParaRPr lang="fr-CA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135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76214" y="244654"/>
            <a:ext cx="8974208" cy="2223653"/>
          </a:xfrm>
        </p:spPr>
        <p:txBody>
          <a:bodyPr>
            <a:normAutofit/>
          </a:bodyPr>
          <a:lstStyle/>
          <a:p>
            <a:r>
              <a:rPr lang="fr-CA" sz="4000" dirty="0">
                <a:effectLst/>
              </a:rPr>
              <a:t> Intégration de la réanimation par circulation extracorporelle au paradigme de soins préhospitaliers</a:t>
            </a:r>
            <a:endParaRPr lang="fr-CA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6841" y="2712961"/>
            <a:ext cx="11617037" cy="1268011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Alexis </a:t>
            </a:r>
            <a:r>
              <a:rPr lang="en-US" dirty="0" smtClean="0">
                <a:solidFill>
                  <a:schemeClr val="tx1"/>
                </a:solidFill>
              </a:rPr>
              <a:t>Cournoyer, MD, FRCPC, PhD (c)</a:t>
            </a:r>
          </a:p>
          <a:p>
            <a:r>
              <a:rPr lang="en-US" dirty="0" err="1" smtClean="0">
                <a:solidFill>
                  <a:schemeClr val="tx1"/>
                </a:solidFill>
              </a:rPr>
              <a:t>Urgentologue</a:t>
            </a: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 err="1" smtClean="0">
                <a:solidFill>
                  <a:schemeClr val="tx1"/>
                </a:solidFill>
              </a:rPr>
              <a:t>Hôpital</a:t>
            </a:r>
            <a:r>
              <a:rPr lang="en-US" dirty="0" smtClean="0">
                <a:solidFill>
                  <a:schemeClr val="tx1"/>
                </a:solidFill>
              </a:rPr>
              <a:t> du Sacré-Coeur de Montréal</a:t>
            </a:r>
          </a:p>
          <a:p>
            <a:r>
              <a:rPr lang="en-US" dirty="0" err="1" smtClean="0">
                <a:solidFill>
                  <a:schemeClr val="tx1"/>
                </a:solidFill>
              </a:rPr>
              <a:t>Hôpital</a:t>
            </a:r>
            <a:r>
              <a:rPr lang="en-US" dirty="0" smtClean="0">
                <a:solidFill>
                  <a:schemeClr val="tx1"/>
                </a:solidFill>
              </a:rPr>
              <a:t> Maisonneuve-Rosemont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                  Chef </a:t>
            </a:r>
            <a:r>
              <a:rPr lang="en-US" dirty="0" err="1" smtClean="0">
                <a:solidFill>
                  <a:schemeClr val="tx1"/>
                </a:solidFill>
              </a:rPr>
              <a:t>d’équipe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en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traumatologie</a:t>
            </a:r>
            <a:endParaRPr lang="fr-CA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851" y="5423198"/>
            <a:ext cx="2881311" cy="8620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5097" y="5088819"/>
            <a:ext cx="3976934" cy="1539266"/>
          </a:xfrm>
          <a:prstGeom prst="rect">
            <a:avLst/>
          </a:prstGeom>
        </p:spPr>
      </p:pic>
      <p:pic>
        <p:nvPicPr>
          <p:cNvPr id="2056" name="Picture 8" descr="Résultats de recherche d'images pour « université de montréal roger-gaudry »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21" r="35584" b="-1686"/>
          <a:stretch/>
        </p:blipFill>
        <p:spPr bwMode="auto">
          <a:xfrm>
            <a:off x="0" y="0"/>
            <a:ext cx="3076214" cy="539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524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RÃ©sultats de recherche d'images pour Â«Â ventricular fibrillation monitorÂ Â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860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RÃ©sultats de recherche d'images pour Â«Â thor avengers lightningÂ Â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1763"/>
            <a:ext cx="12192000" cy="1522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8186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err="1"/>
              <a:t>Arrêt</a:t>
            </a:r>
            <a:r>
              <a:rPr lang="en-CA" dirty="0"/>
              <a:t> </a:t>
            </a:r>
            <a:r>
              <a:rPr lang="en-CA" dirty="0" err="1"/>
              <a:t>cardiaque</a:t>
            </a:r>
            <a:r>
              <a:rPr lang="en-CA" dirty="0"/>
              <a:t> extra-</a:t>
            </a:r>
            <a:r>
              <a:rPr lang="en-CA" dirty="0" err="1"/>
              <a:t>hospitalier</a:t>
            </a:r>
            <a:r>
              <a:rPr lang="en-CA" dirty="0"/>
              <a:t> (ACEH)</a:t>
            </a:r>
          </a:p>
          <a:p>
            <a:pPr lvl="1"/>
            <a:r>
              <a:rPr lang="en-CA" dirty="0"/>
              <a:t>~ 50 000 </a:t>
            </a:r>
            <a:r>
              <a:rPr lang="en-CA" dirty="0" err="1"/>
              <a:t>cas</a:t>
            </a:r>
            <a:r>
              <a:rPr lang="en-CA" dirty="0"/>
              <a:t> / </a:t>
            </a:r>
            <a:r>
              <a:rPr lang="en-CA" dirty="0" err="1"/>
              <a:t>année</a:t>
            </a:r>
            <a:r>
              <a:rPr lang="en-CA" dirty="0"/>
              <a:t> au Canada</a:t>
            </a:r>
          </a:p>
          <a:p>
            <a:pPr lvl="1"/>
            <a:r>
              <a:rPr lang="en-CA" dirty="0"/>
              <a:t>~ 5-10 % </a:t>
            </a:r>
            <a:r>
              <a:rPr lang="en-CA" dirty="0" err="1"/>
              <a:t>survie</a:t>
            </a:r>
            <a:endParaRPr lang="en-CA" dirty="0" smtClean="0"/>
          </a:p>
          <a:p>
            <a:endParaRPr lang="en-CA" dirty="0"/>
          </a:p>
          <a:p>
            <a:r>
              <a:rPr lang="en-CA" dirty="0" err="1" smtClean="0"/>
              <a:t>Défibrillation</a:t>
            </a:r>
            <a:endParaRPr lang="en-CA" dirty="0" smtClean="0"/>
          </a:p>
          <a:p>
            <a:endParaRPr lang="en-CA" dirty="0"/>
          </a:p>
          <a:p>
            <a:r>
              <a:rPr lang="en-CA" dirty="0" smtClean="0"/>
              <a:t>RCR de </a:t>
            </a:r>
            <a:r>
              <a:rPr lang="en-CA" dirty="0" err="1" smtClean="0"/>
              <a:t>qualité</a:t>
            </a:r>
            <a:endParaRPr lang="en-CA" dirty="0" smtClean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Introduction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1089464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err="1" smtClean="0"/>
              <a:t>Réanimation</a:t>
            </a:r>
            <a:r>
              <a:rPr lang="en-CA" dirty="0" smtClean="0"/>
              <a:t> par circulation </a:t>
            </a:r>
            <a:r>
              <a:rPr lang="en-CA" dirty="0" err="1" smtClean="0"/>
              <a:t>extracorporelle</a:t>
            </a:r>
            <a:r>
              <a:rPr lang="en-CA" dirty="0" smtClean="0"/>
              <a:t> (R-CEC)</a:t>
            </a:r>
          </a:p>
          <a:p>
            <a:pPr lvl="1"/>
            <a:endParaRPr lang="en-CA" dirty="0" smtClean="0"/>
          </a:p>
          <a:p>
            <a:pPr lvl="1"/>
            <a:endParaRPr lang="fr-CA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1257" y="2677347"/>
            <a:ext cx="5141655" cy="4061272"/>
          </a:xfrm>
          <a:prstGeom prst="rect">
            <a:avLst/>
          </a:prstGeom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342277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fr-CA" dirty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1026" name="Picture 2" descr="RÃ©sultats de recherche d'images pour Â«Â super mario endingÂ Â»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2"/>
            <a:ext cx="9144000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96787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err="1"/>
              <a:t>Ressources</a:t>
            </a:r>
            <a:r>
              <a:rPr lang="en-CA" dirty="0"/>
              <a:t> </a:t>
            </a:r>
            <a:r>
              <a:rPr lang="en-CA" dirty="0" err="1"/>
              <a:t>adéquates</a:t>
            </a:r>
            <a:r>
              <a:rPr lang="en-CA" dirty="0"/>
              <a:t> </a:t>
            </a:r>
            <a:r>
              <a:rPr lang="en-CA" dirty="0" err="1"/>
              <a:t>disponibles</a:t>
            </a:r>
            <a:r>
              <a:rPr lang="en-CA" dirty="0"/>
              <a:t> </a:t>
            </a:r>
            <a:endParaRPr lang="en-CA" dirty="0" smtClean="0"/>
          </a:p>
          <a:p>
            <a:endParaRPr lang="en-CA" dirty="0"/>
          </a:p>
          <a:p>
            <a:r>
              <a:rPr lang="en-CA" dirty="0" err="1" smtClean="0"/>
              <a:t>Délai</a:t>
            </a:r>
            <a:r>
              <a:rPr lang="en-CA" dirty="0" smtClean="0"/>
              <a:t> </a:t>
            </a:r>
            <a:r>
              <a:rPr lang="en-CA" dirty="0" err="1"/>
              <a:t>avant</a:t>
            </a:r>
            <a:r>
              <a:rPr lang="en-CA" dirty="0"/>
              <a:t> </a:t>
            </a:r>
            <a:r>
              <a:rPr lang="en-CA" dirty="0" err="1"/>
              <a:t>l’initiation</a:t>
            </a:r>
            <a:r>
              <a:rPr lang="en-CA" dirty="0"/>
              <a:t> = critique</a:t>
            </a:r>
            <a:endParaRPr lang="fr-CA" dirty="0"/>
          </a:p>
          <a:p>
            <a:endParaRPr lang="en-CA" dirty="0" smtClean="0"/>
          </a:p>
          <a:p>
            <a:r>
              <a:rPr lang="en-CA" dirty="0" smtClean="0"/>
              <a:t>Bon centre </a:t>
            </a:r>
            <a:r>
              <a:rPr lang="en-CA" dirty="0" err="1" smtClean="0"/>
              <a:t>hospitalier</a:t>
            </a:r>
            <a:endParaRPr lang="en-CA" dirty="0" smtClean="0"/>
          </a:p>
          <a:p>
            <a:endParaRPr lang="en-CA" dirty="0"/>
          </a:p>
          <a:p>
            <a:r>
              <a:rPr lang="en-CA" dirty="0" smtClean="0"/>
              <a:t>Bon patient</a:t>
            </a:r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037057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dirty="0" err="1" smtClean="0"/>
              <a:t>Cohorte</a:t>
            </a:r>
            <a:r>
              <a:rPr lang="en-CA" dirty="0" smtClean="0"/>
              <a:t> </a:t>
            </a:r>
            <a:r>
              <a:rPr lang="en-CA" dirty="0" err="1" smtClean="0"/>
              <a:t>utilisant</a:t>
            </a:r>
            <a:r>
              <a:rPr lang="en-CA" dirty="0" smtClean="0"/>
              <a:t> un </a:t>
            </a:r>
            <a:r>
              <a:rPr lang="en-CA" dirty="0" err="1" smtClean="0"/>
              <a:t>registre</a:t>
            </a:r>
            <a:r>
              <a:rPr lang="en-CA" dirty="0" smtClean="0"/>
              <a:t> </a:t>
            </a:r>
            <a:r>
              <a:rPr lang="en-CA" dirty="0" err="1" smtClean="0"/>
              <a:t>collecté</a:t>
            </a:r>
            <a:r>
              <a:rPr lang="en-CA" dirty="0" smtClean="0"/>
              <a:t> </a:t>
            </a:r>
            <a:r>
              <a:rPr lang="en-CA" dirty="0" err="1" smtClean="0"/>
              <a:t>prospectivement</a:t>
            </a:r>
            <a:endParaRPr lang="en-CA" dirty="0" smtClean="0"/>
          </a:p>
          <a:p>
            <a:endParaRPr lang="en-CA" dirty="0"/>
          </a:p>
          <a:p>
            <a:r>
              <a:rPr lang="en-CA" dirty="0" smtClean="0"/>
              <a:t>2010-2015</a:t>
            </a:r>
            <a:endParaRPr lang="en-CA" dirty="0"/>
          </a:p>
          <a:p>
            <a:endParaRPr lang="en-CA" dirty="0" smtClean="0"/>
          </a:p>
          <a:p>
            <a:r>
              <a:rPr lang="en-CA" dirty="0" err="1"/>
              <a:t>Adultes</a:t>
            </a:r>
            <a:r>
              <a:rPr lang="en-CA" dirty="0"/>
              <a:t> avec ACEH</a:t>
            </a:r>
          </a:p>
          <a:p>
            <a:pPr lvl="1"/>
            <a:r>
              <a:rPr lang="en-CA" dirty="0"/>
              <a:t>18 +</a:t>
            </a:r>
          </a:p>
          <a:p>
            <a:pPr lvl="1"/>
            <a:r>
              <a:rPr lang="en-CA" dirty="0"/>
              <a:t>Non </a:t>
            </a:r>
            <a:r>
              <a:rPr lang="en-CA" dirty="0" err="1"/>
              <a:t>traumatique</a:t>
            </a:r>
            <a:endParaRPr lang="en-CA" dirty="0"/>
          </a:p>
          <a:p>
            <a:pPr lvl="1"/>
            <a:r>
              <a:rPr lang="en-CA" dirty="0"/>
              <a:t>Manoeuvres de </a:t>
            </a:r>
            <a:r>
              <a:rPr lang="en-CA" dirty="0" err="1"/>
              <a:t>réanimation</a:t>
            </a:r>
            <a:endParaRPr lang="en-CA" dirty="0"/>
          </a:p>
          <a:p>
            <a:endParaRPr lang="en-CA" dirty="0"/>
          </a:p>
          <a:p>
            <a:r>
              <a:rPr lang="en-CA" dirty="0" smtClean="0"/>
              <a:t>~ 7000 patients </a:t>
            </a:r>
            <a:r>
              <a:rPr lang="en-CA" dirty="0" err="1" smtClean="0"/>
              <a:t>inclus</a:t>
            </a:r>
            <a:endParaRPr lang="en-CA" dirty="0" smtClean="0"/>
          </a:p>
        </p:txBody>
      </p:sp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744752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du contenu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40114" y="274638"/>
            <a:ext cx="8111772" cy="4525962"/>
          </a:xfrm>
          <a:prstGeom prst="rect">
            <a:avLst/>
          </a:prstGeom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2" name="Ellipse 1"/>
          <p:cNvSpPr/>
          <p:nvPr/>
        </p:nvSpPr>
        <p:spPr>
          <a:xfrm>
            <a:off x="5150734" y="2766350"/>
            <a:ext cx="1608881" cy="3240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Ellipse 4"/>
          <p:cNvSpPr/>
          <p:nvPr/>
        </p:nvSpPr>
        <p:spPr>
          <a:xfrm>
            <a:off x="2099764" y="2958647"/>
            <a:ext cx="1608881" cy="3240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6" name="Ellipse 5"/>
          <p:cNvSpPr/>
          <p:nvPr/>
        </p:nvSpPr>
        <p:spPr>
          <a:xfrm>
            <a:off x="6835745" y="3157347"/>
            <a:ext cx="1608881" cy="3240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7" name="Ellipse 6"/>
          <p:cNvSpPr/>
          <p:nvPr/>
        </p:nvSpPr>
        <p:spPr>
          <a:xfrm>
            <a:off x="3573610" y="3332897"/>
            <a:ext cx="1608881" cy="3240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69701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 smtClean="0"/>
              <a:t>Impact théorique de l’implantation d’un tel système</a:t>
            </a:r>
          </a:p>
          <a:p>
            <a:endParaRPr lang="fr-CA" dirty="0"/>
          </a:p>
          <a:p>
            <a:r>
              <a:rPr lang="fr-CA" dirty="0" smtClean="0"/>
              <a:t>N patients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447438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 smtClean="0"/>
              <a:t>Simulation</a:t>
            </a:r>
          </a:p>
          <a:p>
            <a:endParaRPr lang="fr-CA" dirty="0" smtClean="0"/>
          </a:p>
          <a:p>
            <a:r>
              <a:rPr lang="fr-CA" dirty="0" smtClean="0"/>
              <a:t>CH-RCEC </a:t>
            </a:r>
            <a:r>
              <a:rPr lang="fr-CA" dirty="0"/>
              <a:t>= Centre avec l’équipement nécessaire pour effectuer de la R-CEC (Département de chirurgie cardiaque)</a:t>
            </a:r>
            <a:endParaRPr lang="fr-CA" dirty="0" smtClean="0"/>
          </a:p>
          <a:p>
            <a:endParaRPr lang="fr-CA" dirty="0"/>
          </a:p>
          <a:p>
            <a:r>
              <a:rPr lang="fr-CA" dirty="0" smtClean="0"/>
              <a:t>- retour de circulation spontané &lt; 15 min</a:t>
            </a:r>
            <a:endParaRPr lang="fr-CA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6735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8194" name="Picture 2" descr="RÃ©sultats de recherche d'images pour Â«Â marvel movies desertÂ Â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728" y="-52700"/>
            <a:ext cx="12678980" cy="713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346943" y="2389878"/>
            <a:ext cx="9498114" cy="22467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7000" b="1" cap="none" spc="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Je n’ai pas de conflits</a:t>
            </a:r>
          </a:p>
          <a:p>
            <a:pPr algn="ctr"/>
            <a:r>
              <a:rPr lang="fr-FR" sz="7000" b="1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d’intérêts</a:t>
            </a:r>
            <a:endParaRPr lang="fr-FR" sz="7000" b="1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6538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 smtClean="0"/>
              <a:t>3 paires de critères de sélection</a:t>
            </a:r>
          </a:p>
          <a:p>
            <a:pPr lvl="1"/>
            <a:r>
              <a:rPr lang="fr-CA" dirty="0" smtClean="0"/>
              <a:t>1 avec redirection préhospitalière</a:t>
            </a:r>
          </a:p>
          <a:p>
            <a:pPr lvl="1"/>
            <a:r>
              <a:rPr lang="fr-CA" dirty="0" smtClean="0"/>
              <a:t>1 sans redirection préhospitalière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48474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51" r="2324"/>
          <a:stretch/>
        </p:blipFill>
        <p:spPr>
          <a:xfrm>
            <a:off x="58056" y="1582057"/>
            <a:ext cx="12133944" cy="205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876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4" name="Espace réservé du contenu 4"/>
          <p:cNvPicPr>
            <a:picLocks noChangeAspect="1"/>
          </p:cNvPicPr>
          <p:nvPr/>
        </p:nvPicPr>
        <p:blipFill rotWithShape="1">
          <a:blip r:embed="rId2"/>
          <a:srcRect l="1851" r="2324"/>
          <a:stretch/>
        </p:blipFill>
        <p:spPr>
          <a:xfrm>
            <a:off x="58056" y="1582057"/>
            <a:ext cx="12133944" cy="2056848"/>
          </a:xfrm>
          <a:prstGeom prst="rect">
            <a:avLst/>
          </a:prstGeom>
        </p:spPr>
      </p:pic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868" r="51898"/>
          <a:stretch/>
        </p:blipFill>
        <p:spPr>
          <a:xfrm>
            <a:off x="3011438" y="1582115"/>
            <a:ext cx="6227180" cy="3855695"/>
          </a:xfrm>
          <a:prstGeom prst="rect">
            <a:avLst/>
          </a:prstGeom>
          <a:ln w="6350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38137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4"/>
          <p:cNvPicPr>
            <a:picLocks noChangeAspect="1"/>
          </p:cNvPicPr>
          <p:nvPr/>
        </p:nvPicPr>
        <p:blipFill rotWithShape="1">
          <a:blip r:embed="rId2"/>
          <a:srcRect l="1851" r="2324"/>
          <a:stretch/>
        </p:blipFill>
        <p:spPr>
          <a:xfrm>
            <a:off x="58056" y="1582057"/>
            <a:ext cx="12133944" cy="2056848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7188" r="26395"/>
          <a:stretch/>
        </p:blipFill>
        <p:spPr>
          <a:xfrm>
            <a:off x="3370162" y="1582057"/>
            <a:ext cx="5451676" cy="3352164"/>
          </a:xfrm>
          <a:prstGeom prst="rect">
            <a:avLst/>
          </a:prstGeom>
          <a:ln w="6350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2044765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4"/>
          <p:cNvPicPr>
            <a:picLocks noChangeAspect="1"/>
          </p:cNvPicPr>
          <p:nvPr/>
        </p:nvPicPr>
        <p:blipFill rotWithShape="1">
          <a:blip r:embed="rId2"/>
          <a:srcRect l="1851" r="2324"/>
          <a:stretch/>
        </p:blipFill>
        <p:spPr>
          <a:xfrm>
            <a:off x="58056" y="1582057"/>
            <a:ext cx="12133944" cy="2056848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3056" r="2324"/>
          <a:stretch/>
        </p:blipFill>
        <p:spPr>
          <a:xfrm>
            <a:off x="3277564" y="1582057"/>
            <a:ext cx="5636871" cy="3719128"/>
          </a:xfrm>
          <a:prstGeom prst="rect">
            <a:avLst/>
          </a:prstGeom>
          <a:ln w="6350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362353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45" y="1417638"/>
            <a:ext cx="12150110" cy="220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67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45" y="1417638"/>
            <a:ext cx="12150110" cy="220617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19912" r="52747"/>
          <a:stretch/>
        </p:blipFill>
        <p:spPr>
          <a:xfrm>
            <a:off x="3595868" y="1494763"/>
            <a:ext cx="5000263" cy="3320787"/>
          </a:xfrm>
          <a:prstGeom prst="rect">
            <a:avLst/>
          </a:prstGeom>
          <a:ln w="6350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500183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45" y="1417638"/>
            <a:ext cx="12150110" cy="220617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46967" r="26550"/>
          <a:stretch/>
        </p:blipFill>
        <p:spPr>
          <a:xfrm>
            <a:off x="3619018" y="1481329"/>
            <a:ext cx="4953964" cy="3396551"/>
          </a:xfrm>
          <a:prstGeom prst="rect">
            <a:avLst/>
          </a:prstGeom>
          <a:ln w="6350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2186638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45" y="1417638"/>
            <a:ext cx="12150110" cy="220617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73355"/>
          <a:stretch/>
        </p:blipFill>
        <p:spPr>
          <a:xfrm>
            <a:off x="3394276" y="1417638"/>
            <a:ext cx="5403448" cy="3682337"/>
          </a:xfrm>
          <a:prstGeom prst="rect">
            <a:avLst/>
          </a:prstGeom>
          <a:ln w="6350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1902583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 smtClean="0"/>
              <a:t>Augmentation significative du nombre de patients éligibles transportés dans un CH-RCEC</a:t>
            </a:r>
          </a:p>
          <a:p>
            <a:endParaRPr lang="fr-CA" dirty="0" smtClean="0"/>
          </a:p>
          <a:p>
            <a:r>
              <a:rPr lang="fr-CA" dirty="0" smtClean="0"/>
              <a:t>Impact faible sur le temps de transport</a:t>
            </a:r>
          </a:p>
          <a:p>
            <a:endParaRPr lang="fr-CA" dirty="0"/>
          </a:p>
          <a:p>
            <a:r>
              <a:rPr lang="fr-CA" dirty="0" smtClean="0"/>
              <a:t>Étude de simulation</a:t>
            </a:r>
          </a:p>
          <a:p>
            <a:pPr lvl="1"/>
            <a:r>
              <a:rPr lang="fr-CA" dirty="0" smtClean="0"/>
              <a:t>Proportion estimée à partir des caractéristiques de base</a:t>
            </a:r>
          </a:p>
          <a:p>
            <a:pPr lvl="1"/>
            <a:r>
              <a:rPr lang="fr-CA" dirty="0" smtClean="0"/>
              <a:t>Temps de transport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182993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CA" sz="3500" dirty="0" smtClean="0"/>
              <a:t>Présenter</a:t>
            </a:r>
            <a:r>
              <a:rPr lang="fr-CA" sz="3500" b="1" dirty="0" smtClean="0"/>
              <a:t> </a:t>
            </a:r>
            <a:r>
              <a:rPr lang="fr-CA" sz="3500" dirty="0" smtClean="0"/>
              <a:t>les </a:t>
            </a:r>
            <a:r>
              <a:rPr lang="fr-CA" sz="3500" b="1" dirty="0" smtClean="0"/>
              <a:t>résultats </a:t>
            </a:r>
            <a:r>
              <a:rPr lang="fr-CA" sz="3500" dirty="0" smtClean="0"/>
              <a:t>de </a:t>
            </a:r>
            <a:r>
              <a:rPr lang="fr-CA" sz="3500" b="1" dirty="0" smtClean="0"/>
              <a:t>cinq </a:t>
            </a:r>
            <a:r>
              <a:rPr lang="fr-CA" sz="3500" dirty="0"/>
              <a:t>articles </a:t>
            </a:r>
            <a:r>
              <a:rPr lang="fr-CA" sz="3500" dirty="0" smtClean="0"/>
              <a:t>touchant la médecine préhospitalière publiés en collaboration avec Urgences-santé</a:t>
            </a:r>
          </a:p>
          <a:p>
            <a:endParaRPr lang="fr-CA" sz="3500" dirty="0"/>
          </a:p>
          <a:p>
            <a:r>
              <a:rPr lang="fr-CA" sz="3500" dirty="0" smtClean="0"/>
              <a:t>Discuter brièvement de leurs </a:t>
            </a:r>
            <a:r>
              <a:rPr lang="fr-CA" sz="3500" b="1" dirty="0" smtClean="0"/>
              <a:t>forces </a:t>
            </a:r>
            <a:r>
              <a:rPr lang="fr-CA" sz="3500" dirty="0"/>
              <a:t>et </a:t>
            </a:r>
            <a:r>
              <a:rPr lang="fr-CA" sz="3500" dirty="0" smtClean="0"/>
              <a:t>de leur </a:t>
            </a:r>
            <a:r>
              <a:rPr lang="fr-CA" sz="3500" b="1" dirty="0" smtClean="0"/>
              <a:t>faiblesses </a:t>
            </a:r>
            <a:r>
              <a:rPr lang="fr-CA" sz="3500" dirty="0"/>
              <a:t>et </a:t>
            </a:r>
            <a:r>
              <a:rPr lang="fr-CA" sz="3500" dirty="0" smtClean="0"/>
              <a:t>évaluer l’</a:t>
            </a:r>
            <a:r>
              <a:rPr lang="fr-CA" sz="3500" b="1" dirty="0" smtClean="0"/>
              <a:t>applicabilité</a:t>
            </a:r>
            <a:r>
              <a:rPr lang="fr-CA" sz="3500" dirty="0" smtClean="0"/>
              <a:t> </a:t>
            </a:r>
            <a:r>
              <a:rPr lang="fr-CA" sz="3500" dirty="0"/>
              <a:t>de ces </a:t>
            </a:r>
            <a:r>
              <a:rPr lang="fr-CA" sz="3500" dirty="0" smtClean="0"/>
              <a:t>études</a:t>
            </a:r>
            <a:endParaRPr lang="fr-CA" sz="3500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Objectifs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69908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6666" y="1417638"/>
            <a:ext cx="8738667" cy="3435576"/>
          </a:xfrm>
          <a:prstGeom prst="rect">
            <a:avLst/>
          </a:prstGeom>
        </p:spPr>
      </p:pic>
      <p:sp>
        <p:nvSpPr>
          <p:cNvPr id="6" name="Ellipse 5"/>
          <p:cNvSpPr/>
          <p:nvPr/>
        </p:nvSpPr>
        <p:spPr>
          <a:xfrm>
            <a:off x="3189722" y="3539310"/>
            <a:ext cx="1879989" cy="4076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68658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 smtClean="0"/>
              <a:t>Délai avant l’initiation R-CEC = critique</a:t>
            </a:r>
          </a:p>
          <a:p>
            <a:endParaRPr lang="fr-CA" dirty="0"/>
          </a:p>
          <a:p>
            <a:r>
              <a:rPr lang="fr-CA" dirty="0" smtClean="0"/>
              <a:t>Temps des manœuvres </a:t>
            </a:r>
          </a:p>
          <a:p>
            <a:endParaRPr lang="fr-CA" dirty="0"/>
          </a:p>
          <a:p>
            <a:r>
              <a:rPr lang="fr-CA" dirty="0" smtClean="0"/>
              <a:t>   durée ACLS préhospitalier</a:t>
            </a:r>
            <a:endParaRPr lang="fr-CA" dirty="0"/>
          </a:p>
        </p:txBody>
      </p:sp>
      <p:cxnSp>
        <p:nvCxnSpPr>
          <p:cNvPr id="5" name="Connecteur droit avec flèche 4"/>
          <p:cNvCxnSpPr/>
          <p:nvPr/>
        </p:nvCxnSpPr>
        <p:spPr>
          <a:xfrm>
            <a:off x="5210629" y="2322286"/>
            <a:ext cx="0" cy="5080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Connecteur droit avec flèche 5"/>
          <p:cNvCxnSpPr/>
          <p:nvPr/>
        </p:nvCxnSpPr>
        <p:spPr>
          <a:xfrm>
            <a:off x="1197430" y="3316515"/>
            <a:ext cx="0" cy="5080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770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 smtClean="0"/>
              <a:t>Cohorte</a:t>
            </a:r>
          </a:p>
          <a:p>
            <a:endParaRPr lang="fr-CA" dirty="0"/>
          </a:p>
          <a:p>
            <a:r>
              <a:rPr lang="fr-CA" dirty="0" smtClean="0"/>
              <a:t>BCLS + ACLS</a:t>
            </a:r>
          </a:p>
          <a:p>
            <a:endParaRPr lang="fr-CA" dirty="0"/>
          </a:p>
          <a:p>
            <a:r>
              <a:rPr lang="fr-CA" dirty="0" smtClean="0"/>
              <a:t>BCLS uniquement</a:t>
            </a:r>
            <a:endParaRPr lang="fr-CA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2722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 smtClean="0"/>
              <a:t>6841 patients inclus</a:t>
            </a:r>
          </a:p>
          <a:p>
            <a:pPr lvl="1"/>
            <a:r>
              <a:rPr lang="fr-CA" dirty="0" smtClean="0"/>
              <a:t>Survie = 11%</a:t>
            </a:r>
          </a:p>
          <a:p>
            <a:endParaRPr lang="fr-CA" dirty="0" smtClean="0"/>
          </a:p>
          <a:p>
            <a:r>
              <a:rPr lang="fr-CA" dirty="0" smtClean="0"/>
              <a:t>571 candidats à R-CEC</a:t>
            </a:r>
          </a:p>
          <a:p>
            <a:pPr lvl="1"/>
            <a:r>
              <a:rPr lang="fr-CA" dirty="0" smtClean="0"/>
              <a:t>Survie = 18%</a:t>
            </a:r>
          </a:p>
          <a:p>
            <a:pPr lvl="1"/>
            <a:endParaRPr lang="fr-CA" dirty="0"/>
          </a:p>
          <a:p>
            <a:pPr lvl="1"/>
            <a:endParaRPr lang="fr-CA" dirty="0"/>
          </a:p>
          <a:p>
            <a:pPr marL="109728" indent="0">
              <a:buNone/>
            </a:pPr>
            <a:endParaRPr lang="fr-CA" dirty="0" smtClean="0"/>
          </a:p>
        </p:txBody>
      </p:sp>
    </p:spTree>
    <p:extLst>
      <p:ext uri="{BB962C8B-B14F-4D97-AF65-F5344CB8AC3E}">
        <p14:creationId xmlns:p14="http://schemas.microsoft.com/office/powerpoint/2010/main" val="3292625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7518"/>
            <a:ext cx="12192000" cy="555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460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7518"/>
            <a:ext cx="12192000" cy="555762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/>
          <a:srcRect l="38054" t="1571" r="1757" b="87063"/>
          <a:stretch/>
        </p:blipFill>
        <p:spPr>
          <a:xfrm>
            <a:off x="127118" y="1335505"/>
            <a:ext cx="11937763" cy="1027552"/>
          </a:xfrm>
          <a:prstGeom prst="rect">
            <a:avLst/>
          </a:prstGeom>
          <a:ln w="635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335545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6" y="1417638"/>
            <a:ext cx="11902428" cy="392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107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6" y="1417638"/>
            <a:ext cx="11902428" cy="392361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37958" t="1285" b="83080"/>
          <a:stretch/>
        </p:blipFill>
        <p:spPr>
          <a:xfrm>
            <a:off x="437248" y="1620455"/>
            <a:ext cx="11317504" cy="940183"/>
          </a:xfrm>
          <a:prstGeom prst="rect">
            <a:avLst/>
          </a:prstGeom>
          <a:ln w="635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290339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 smtClean="0"/>
              <a:t>ACLS préhospitalier pas associé à une amélioration de la survie</a:t>
            </a:r>
          </a:p>
          <a:p>
            <a:endParaRPr lang="fr-CA" dirty="0"/>
          </a:p>
          <a:p>
            <a:r>
              <a:rPr lang="fr-CA" dirty="0" smtClean="0"/>
              <a:t>Idem chez patients éligibles à R-CEC</a:t>
            </a:r>
          </a:p>
          <a:p>
            <a:endParaRPr lang="fr-CA" dirty="0"/>
          </a:p>
          <a:p>
            <a:r>
              <a:rPr lang="fr-CA" dirty="0" smtClean="0"/>
              <a:t>Étude rétrospective</a:t>
            </a:r>
          </a:p>
          <a:p>
            <a:pPr lvl="1"/>
            <a:r>
              <a:rPr lang="fr-CA" dirty="0" smtClean="0"/>
              <a:t>Définition ACLS</a:t>
            </a:r>
          </a:p>
          <a:p>
            <a:pPr lvl="1"/>
            <a:r>
              <a:rPr lang="fr-CA" dirty="0" smtClean="0"/>
              <a:t>Interventions</a:t>
            </a:r>
          </a:p>
          <a:p>
            <a:pPr marL="109728" indent="0">
              <a:buNone/>
            </a:pP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88047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4839" y="1417638"/>
            <a:ext cx="10182321" cy="5075819"/>
          </a:xfrm>
          <a:prstGeom prst="rect">
            <a:avLst/>
          </a:prstGeom>
        </p:spPr>
      </p:pic>
      <p:sp>
        <p:nvSpPr>
          <p:cNvPr id="5" name="Ellipse 4"/>
          <p:cNvSpPr/>
          <p:nvPr/>
        </p:nvSpPr>
        <p:spPr>
          <a:xfrm>
            <a:off x="6331354" y="4941775"/>
            <a:ext cx="1356170" cy="3240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6" name="Ellipse 5"/>
          <p:cNvSpPr/>
          <p:nvPr/>
        </p:nvSpPr>
        <p:spPr>
          <a:xfrm>
            <a:off x="4595148" y="4930201"/>
            <a:ext cx="1932973" cy="3240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7" name="Ellipse 6"/>
          <p:cNvSpPr/>
          <p:nvPr/>
        </p:nvSpPr>
        <p:spPr>
          <a:xfrm>
            <a:off x="887170" y="5173269"/>
            <a:ext cx="1932973" cy="3240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8" name="Ellipse 7"/>
          <p:cNvSpPr/>
          <p:nvPr/>
        </p:nvSpPr>
        <p:spPr>
          <a:xfrm>
            <a:off x="3298791" y="5915978"/>
            <a:ext cx="1250060" cy="3240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9" name="Ellipse 8"/>
          <p:cNvSpPr/>
          <p:nvPr/>
        </p:nvSpPr>
        <p:spPr>
          <a:xfrm>
            <a:off x="927913" y="5917906"/>
            <a:ext cx="2370878" cy="3240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5738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2050" name="Picture 2" descr="RÃ©sultats de recherche d'images pour Â«Â iceberg underwater viewÂ Â»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" t="18556" r="-7193" b="21365"/>
          <a:stretch/>
        </p:blipFill>
        <p:spPr bwMode="auto">
          <a:xfrm>
            <a:off x="-12699" y="0"/>
            <a:ext cx="12217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0460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 smtClean="0"/>
              <a:t>R-CEC non disponible dans tous les CH</a:t>
            </a:r>
          </a:p>
          <a:p>
            <a:endParaRPr lang="fr-CA" dirty="0"/>
          </a:p>
          <a:p>
            <a:r>
              <a:rPr lang="fr-CA" dirty="0" smtClean="0"/>
              <a:t>Changement de destination hospitalière</a:t>
            </a:r>
          </a:p>
        </p:txBody>
      </p:sp>
    </p:spTree>
    <p:extLst>
      <p:ext uri="{BB962C8B-B14F-4D97-AF65-F5344CB8AC3E}">
        <p14:creationId xmlns:p14="http://schemas.microsoft.com/office/powerpoint/2010/main" val="221595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/>
              <a:t>Cohorte</a:t>
            </a:r>
          </a:p>
          <a:p>
            <a:endParaRPr lang="fr-CA" dirty="0"/>
          </a:p>
          <a:p>
            <a:r>
              <a:rPr lang="fr-CA" dirty="0" smtClean="0"/>
              <a:t>Centre angiographie vs non</a:t>
            </a:r>
          </a:p>
          <a:p>
            <a:endParaRPr lang="fr-CA" dirty="0"/>
          </a:p>
          <a:p>
            <a:r>
              <a:rPr lang="fr-CA" dirty="0" smtClean="0"/>
              <a:t>- arrêt des manœuvres préhospitalières</a:t>
            </a:r>
            <a:endParaRPr lang="fr-CA" dirty="0"/>
          </a:p>
          <a:p>
            <a:endParaRPr lang="fr-CA" dirty="0" smtClean="0"/>
          </a:p>
        </p:txBody>
      </p:sp>
    </p:spTree>
    <p:extLst>
      <p:ext uri="{BB962C8B-B14F-4D97-AF65-F5344CB8AC3E}">
        <p14:creationId xmlns:p14="http://schemas.microsoft.com/office/powerpoint/2010/main" val="2045165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021" y="1306286"/>
            <a:ext cx="12214021" cy="423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80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021" y="1306286"/>
            <a:ext cx="12214021" cy="423778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/>
          <a:srcRect l="41356" b="83175"/>
          <a:stretch/>
        </p:blipFill>
        <p:spPr>
          <a:xfrm>
            <a:off x="130294" y="1445986"/>
            <a:ext cx="12010906" cy="1195614"/>
          </a:xfrm>
          <a:prstGeom prst="rect">
            <a:avLst/>
          </a:prstGeom>
          <a:ln w="635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451584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 smtClean="0"/>
              <a:t>Interaction</a:t>
            </a:r>
          </a:p>
          <a:p>
            <a:pPr lvl="1"/>
            <a:r>
              <a:rPr lang="fr-CA" dirty="0" smtClean="0"/>
              <a:t>Patients sans retour de pouls &gt; patients avec retour de pouls</a:t>
            </a:r>
          </a:p>
          <a:p>
            <a:pPr lvl="1"/>
            <a:endParaRPr lang="fr-CA" dirty="0"/>
          </a:p>
          <a:p>
            <a:pPr lvl="1"/>
            <a:r>
              <a:rPr lang="fr-CA" dirty="0" smtClean="0"/>
              <a:t>Pas d’interaction quant au rythme initial</a:t>
            </a:r>
          </a:p>
        </p:txBody>
      </p:sp>
    </p:spTree>
    <p:extLst>
      <p:ext uri="{BB962C8B-B14F-4D97-AF65-F5344CB8AC3E}">
        <p14:creationId xmlns:p14="http://schemas.microsoft.com/office/powerpoint/2010/main" val="21962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 smtClean="0"/>
              <a:t>Bénéfice à être transporté dans un centre STEMI</a:t>
            </a:r>
          </a:p>
          <a:p>
            <a:endParaRPr lang="fr-CA" dirty="0"/>
          </a:p>
          <a:p>
            <a:r>
              <a:rPr lang="fr-CA" dirty="0" smtClean="0"/>
              <a:t>15 min de redirection</a:t>
            </a:r>
          </a:p>
          <a:p>
            <a:endParaRPr lang="fr-CA" dirty="0"/>
          </a:p>
          <a:p>
            <a:r>
              <a:rPr lang="fr-CA" dirty="0" smtClean="0"/>
              <a:t>Étude observationnelle</a:t>
            </a:r>
          </a:p>
          <a:p>
            <a:pPr lvl="1"/>
            <a:r>
              <a:rPr lang="fr-CA" dirty="0" smtClean="0"/>
              <a:t>Choix de CH?</a:t>
            </a:r>
            <a:endParaRPr lang="fr-CA" dirty="0"/>
          </a:p>
          <a:p>
            <a:endParaRPr lang="fr-CA" dirty="0" smtClean="0"/>
          </a:p>
        </p:txBody>
      </p:sp>
    </p:spTree>
    <p:extLst>
      <p:ext uri="{BB962C8B-B14F-4D97-AF65-F5344CB8AC3E}">
        <p14:creationId xmlns:p14="http://schemas.microsoft.com/office/powerpoint/2010/main" val="398921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 smtClean="0"/>
              <a:t>Inclusion de population particulières</a:t>
            </a:r>
          </a:p>
          <a:p>
            <a:pPr lvl="1"/>
            <a:r>
              <a:rPr lang="fr-CA" dirty="0" smtClean="0"/>
              <a:t>Défibrillation multiples</a:t>
            </a:r>
          </a:p>
          <a:p>
            <a:pPr lvl="1"/>
            <a:endParaRPr lang="fr-CA" dirty="0"/>
          </a:p>
          <a:p>
            <a:pPr lvl="1"/>
            <a:r>
              <a:rPr lang="fr-CA" dirty="0" smtClean="0"/>
              <a:t>Conversion à un rythme défibrillable</a:t>
            </a:r>
          </a:p>
          <a:p>
            <a:pPr lvl="1"/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79781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>
              <a:buNone/>
            </a:pPr>
            <a:endParaRPr lang="fr-CA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245" y="1417638"/>
            <a:ext cx="9859510" cy="3895012"/>
          </a:xfrm>
          <a:prstGeom prst="rect">
            <a:avLst/>
          </a:prstGeom>
        </p:spPr>
      </p:pic>
      <p:sp>
        <p:nvSpPr>
          <p:cNvPr id="5" name="Ellipse 4"/>
          <p:cNvSpPr/>
          <p:nvPr/>
        </p:nvSpPr>
        <p:spPr>
          <a:xfrm>
            <a:off x="8134040" y="3779035"/>
            <a:ext cx="2296680" cy="3240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6" name="Ellipse 5"/>
          <p:cNvSpPr/>
          <p:nvPr/>
        </p:nvSpPr>
        <p:spPr>
          <a:xfrm>
            <a:off x="3909279" y="3992654"/>
            <a:ext cx="2296680" cy="3240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7" name="Ellipse 6"/>
          <p:cNvSpPr/>
          <p:nvPr/>
        </p:nvSpPr>
        <p:spPr>
          <a:xfrm>
            <a:off x="1617491" y="3992654"/>
            <a:ext cx="2296680" cy="3240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8" name="Ellipse 7"/>
          <p:cNvSpPr/>
          <p:nvPr/>
        </p:nvSpPr>
        <p:spPr>
          <a:xfrm>
            <a:off x="8415703" y="4687132"/>
            <a:ext cx="2296680" cy="3240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1629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phique 3"/>
          <p:cNvGraphicFramePr/>
          <p:nvPr>
            <p:extLst/>
          </p:nvPr>
        </p:nvGraphicFramePr>
        <p:xfrm>
          <a:off x="355600" y="381001"/>
          <a:ext cx="11125199" cy="61487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3224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1"/>
          <p:cNvSpPr txBox="1">
            <a:spLocks/>
          </p:cNvSpPr>
          <p:nvPr/>
        </p:nvSpPr>
        <p:spPr>
          <a:xfrm>
            <a:off x="762000" y="1633729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>
              <a:buNone/>
            </a:pPr>
            <a:endParaRPr lang="fr-CA" sz="3500" dirty="0"/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CA" dirty="0"/>
              <a:t>Probabilité de survie passe de 33% à 8% après 9 défibrillations</a:t>
            </a:r>
          </a:p>
          <a:p>
            <a:endParaRPr lang="fr-CA" dirty="0"/>
          </a:p>
          <a:p>
            <a:r>
              <a:rPr lang="fr-CA" dirty="0"/>
              <a:t>Association indépendante entre le nombre de défibrillations et la survie au congé</a:t>
            </a:r>
          </a:p>
          <a:p>
            <a:endParaRPr lang="fr-CA" dirty="0"/>
          </a:p>
          <a:p>
            <a:r>
              <a:rPr lang="fr-CA" dirty="0"/>
              <a:t>Pas de démarcation franche qui permettrait de prédire un mauvais devenir avec assez </a:t>
            </a:r>
            <a:r>
              <a:rPr lang="fr-CA" dirty="0" smtClean="0"/>
              <a:t>d’assurance</a:t>
            </a:r>
          </a:p>
          <a:p>
            <a:endParaRPr lang="fr-CA" dirty="0"/>
          </a:p>
          <a:p>
            <a:r>
              <a:rPr lang="fr-CA" dirty="0" smtClean="0"/>
              <a:t>Arythmie réfractaire vs récidivante?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9752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3074" name="Picture 2" descr="Image associÃ©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639" y="1118081"/>
            <a:ext cx="5336721" cy="5252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9254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1"/>
          <p:cNvSpPr txBox="1">
            <a:spLocks/>
          </p:cNvSpPr>
          <p:nvPr/>
        </p:nvSpPr>
        <p:spPr>
          <a:xfrm>
            <a:off x="762000" y="1633729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>
              <a:buNone/>
            </a:pPr>
            <a:endParaRPr lang="fr-CA" sz="3500" dirty="0"/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fr-CA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2762" y="274638"/>
            <a:ext cx="8831276" cy="5390302"/>
          </a:xfrm>
          <a:prstGeom prst="rect">
            <a:avLst/>
          </a:prstGeom>
        </p:spPr>
      </p:pic>
      <p:sp>
        <p:nvSpPr>
          <p:cNvPr id="7" name="Ellipse 6"/>
          <p:cNvSpPr/>
          <p:nvPr/>
        </p:nvSpPr>
        <p:spPr>
          <a:xfrm>
            <a:off x="1499816" y="4592607"/>
            <a:ext cx="2296680" cy="3240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8" name="Ellipse 7"/>
          <p:cNvSpPr/>
          <p:nvPr/>
        </p:nvSpPr>
        <p:spPr>
          <a:xfrm>
            <a:off x="3573612" y="4582960"/>
            <a:ext cx="2296680" cy="3240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9" name="Ellipse 8"/>
          <p:cNvSpPr/>
          <p:nvPr/>
        </p:nvSpPr>
        <p:spPr>
          <a:xfrm>
            <a:off x="7636329" y="4594535"/>
            <a:ext cx="2296680" cy="3240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7716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1"/>
          <p:cNvSpPr txBox="1">
            <a:spLocks/>
          </p:cNvSpPr>
          <p:nvPr/>
        </p:nvSpPr>
        <p:spPr>
          <a:xfrm>
            <a:off x="762000" y="1633729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>
              <a:buNone/>
            </a:pPr>
            <a:endParaRPr lang="fr-CA" sz="3500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t="50524"/>
          <a:stretch/>
        </p:blipFill>
        <p:spPr>
          <a:xfrm>
            <a:off x="666542" y="1633729"/>
            <a:ext cx="10858916" cy="299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6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1"/>
          <p:cNvSpPr txBox="1">
            <a:spLocks/>
          </p:cNvSpPr>
          <p:nvPr/>
        </p:nvSpPr>
        <p:spPr>
          <a:xfrm>
            <a:off x="762000" y="1633729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>
              <a:buNone/>
            </a:pPr>
            <a:endParaRPr lang="fr-CA" sz="3500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766" y="1417638"/>
            <a:ext cx="10004467" cy="447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73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1"/>
          <p:cNvSpPr txBox="1">
            <a:spLocks/>
          </p:cNvSpPr>
          <p:nvPr/>
        </p:nvSpPr>
        <p:spPr>
          <a:xfrm>
            <a:off x="762000" y="1633729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>
              <a:buNone/>
            </a:pPr>
            <a:endParaRPr lang="fr-CA" sz="3500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766" y="1417638"/>
            <a:ext cx="10004467" cy="4476241"/>
          </a:xfrm>
          <a:prstGeom prst="rect">
            <a:avLst/>
          </a:prstGeom>
        </p:spPr>
      </p:pic>
      <p:grpSp>
        <p:nvGrpSpPr>
          <p:cNvPr id="5" name="Groupe 4"/>
          <p:cNvGrpSpPr/>
          <p:nvPr/>
        </p:nvGrpSpPr>
        <p:grpSpPr>
          <a:xfrm>
            <a:off x="1785661" y="1134906"/>
            <a:ext cx="8031439" cy="3221194"/>
            <a:chOff x="1785661" y="1134906"/>
            <a:chExt cx="5640007" cy="2175032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 rotWithShape="1">
            <a:blip r:embed="rId2"/>
            <a:srcRect r="79966" b="67833"/>
            <a:stretch/>
          </p:blipFill>
          <p:spPr>
            <a:xfrm>
              <a:off x="1785661" y="1134906"/>
              <a:ext cx="3027639" cy="2175032"/>
            </a:xfrm>
            <a:prstGeom prst="rect">
              <a:avLst/>
            </a:prstGeom>
            <a:ln w="63500">
              <a:solidFill>
                <a:srgbClr val="FF0000"/>
              </a:solidFill>
            </a:ln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 rotWithShape="1">
            <a:blip r:embed="rId2"/>
            <a:srcRect l="61657" r="21057" b="67833"/>
            <a:stretch/>
          </p:blipFill>
          <p:spPr>
            <a:xfrm>
              <a:off x="4813300" y="1134906"/>
              <a:ext cx="2612368" cy="2175032"/>
            </a:xfrm>
            <a:prstGeom prst="rect">
              <a:avLst/>
            </a:prstGeom>
            <a:ln w="63500">
              <a:solidFill>
                <a:srgbClr val="FF000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72286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1"/>
          <p:cNvSpPr txBox="1">
            <a:spLocks/>
          </p:cNvSpPr>
          <p:nvPr/>
        </p:nvSpPr>
        <p:spPr>
          <a:xfrm>
            <a:off x="762000" y="1633729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>
              <a:buNone/>
            </a:pPr>
            <a:endParaRPr lang="fr-CA" sz="3500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24100"/>
          <a:stretch/>
        </p:blipFill>
        <p:spPr>
          <a:xfrm>
            <a:off x="240529" y="1481329"/>
            <a:ext cx="11788605" cy="1249171"/>
          </a:xfrm>
          <a:prstGeom prst="rect">
            <a:avLst/>
          </a:prstGeom>
          <a:ln w="635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20996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1"/>
          <p:cNvSpPr txBox="1">
            <a:spLocks/>
          </p:cNvSpPr>
          <p:nvPr/>
        </p:nvSpPr>
        <p:spPr>
          <a:xfrm>
            <a:off x="762000" y="1633729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>
              <a:buNone/>
            </a:pPr>
            <a:endParaRPr lang="fr-CA" sz="3500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2050" name="Picture 2" descr="RÃ©sultats de recherche d'images pour Â«Â unpublishedÂ Â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037" y="1086834"/>
            <a:ext cx="7019925" cy="531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403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1"/>
          <p:cNvSpPr txBox="1">
            <a:spLocks/>
          </p:cNvSpPr>
          <p:nvPr/>
        </p:nvSpPr>
        <p:spPr>
          <a:xfrm>
            <a:off x="762000" y="1633729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>
              <a:buNone/>
            </a:pPr>
            <a:endParaRPr lang="fr-CA" sz="3500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09728" indent="0">
              <a:buNone/>
            </a:pPr>
            <a:r>
              <a:rPr lang="fr-CA" dirty="0" smtClean="0"/>
              <a:t>Arrêt cardiaque non témoigné = Exclusion R-CEC</a:t>
            </a:r>
            <a:endParaRPr lang="fr-CA" dirty="0"/>
          </a:p>
          <a:p>
            <a:pPr marL="109728" indent="0">
              <a:buNone/>
            </a:pPr>
            <a:endParaRPr lang="fr-CA" dirty="0" smtClean="0"/>
          </a:p>
          <a:p>
            <a:pPr marL="109728" indent="0">
              <a:buNone/>
            </a:pPr>
            <a:r>
              <a:rPr lang="fr-CA" dirty="0" smtClean="0"/>
              <a:t>A</a:t>
            </a:r>
            <a:r>
              <a:rPr lang="fr-CA" dirty="0"/>
              <a:t>. </a:t>
            </a:r>
            <a:r>
              <a:rPr lang="fr-CA" dirty="0" smtClean="0"/>
              <a:t>FV dégénère rapidement</a:t>
            </a:r>
            <a:endParaRPr lang="fr-CA" dirty="0"/>
          </a:p>
          <a:p>
            <a:endParaRPr lang="en-US" dirty="0"/>
          </a:p>
          <a:p>
            <a:pPr marL="109728" indent="0">
              <a:buNone/>
            </a:pPr>
            <a:r>
              <a:rPr lang="en-US" dirty="0" smtClean="0"/>
              <a:t>B</a:t>
            </a:r>
            <a:r>
              <a:rPr lang="en-US" dirty="0"/>
              <a:t>. </a:t>
            </a:r>
            <a:r>
              <a:rPr lang="en-US" dirty="0" smtClean="0"/>
              <a:t>FV </a:t>
            </a:r>
            <a:r>
              <a:rPr lang="en-US" dirty="0"/>
              <a:t>= </a:t>
            </a:r>
            <a:r>
              <a:rPr lang="en-US" dirty="0" smtClean="0"/>
              <a:t>Court temps </a:t>
            </a:r>
            <a:r>
              <a:rPr lang="en-US" dirty="0" err="1" smtClean="0"/>
              <a:t>avant</a:t>
            </a:r>
            <a:r>
              <a:rPr lang="en-US" dirty="0" smtClean="0"/>
              <a:t> </a:t>
            </a:r>
            <a:r>
              <a:rPr lang="en-US" dirty="0" err="1" smtClean="0"/>
              <a:t>l’initiation</a:t>
            </a:r>
            <a:r>
              <a:rPr lang="en-US" dirty="0" smtClean="0"/>
              <a:t> des </a:t>
            </a:r>
            <a:r>
              <a:rPr lang="en-US" dirty="0" err="1" smtClean="0"/>
              <a:t>manoeuvres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	(&lt;</a:t>
            </a:r>
            <a:r>
              <a:rPr lang="en-US" dirty="0"/>
              <a:t>5 min?)</a:t>
            </a:r>
          </a:p>
          <a:p>
            <a:endParaRPr lang="fr-CA" dirty="0"/>
          </a:p>
          <a:p>
            <a:pPr marL="109728" indent="0">
              <a:buNone/>
            </a:pPr>
            <a:r>
              <a:rPr lang="fr-CA" dirty="0" smtClean="0"/>
              <a:t>C</a:t>
            </a:r>
            <a:r>
              <a:rPr lang="fr-CA" dirty="0"/>
              <a:t>. </a:t>
            </a:r>
            <a:r>
              <a:rPr lang="fr-CA" dirty="0" smtClean="0"/>
              <a:t>FV = éligible à R-CEC?</a:t>
            </a:r>
            <a:endParaRPr lang="fr-CA" dirty="0"/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73125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1"/>
          <p:cNvSpPr txBox="1">
            <a:spLocks/>
          </p:cNvSpPr>
          <p:nvPr/>
        </p:nvSpPr>
        <p:spPr>
          <a:xfrm>
            <a:off x="762000" y="1633729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>
              <a:buNone/>
            </a:pPr>
            <a:endParaRPr lang="fr-CA" sz="3500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CA" dirty="0" smtClean="0"/>
              <a:t>Arrêt cardiaque devant paramédic</a:t>
            </a:r>
          </a:p>
          <a:p>
            <a:endParaRPr lang="fr-CA" dirty="0"/>
          </a:p>
          <a:p>
            <a:r>
              <a:rPr lang="fr-CA" dirty="0" smtClean="0"/>
              <a:t>Arrêt cardiaque devant témoin sans RCR</a:t>
            </a:r>
          </a:p>
          <a:p>
            <a:endParaRPr lang="fr-CA" dirty="0"/>
          </a:p>
          <a:p>
            <a:r>
              <a:rPr lang="fr-CA" dirty="0" smtClean="0"/>
              <a:t>Rythme initial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34352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1"/>
          <p:cNvSpPr txBox="1">
            <a:spLocks/>
          </p:cNvSpPr>
          <p:nvPr/>
        </p:nvSpPr>
        <p:spPr>
          <a:xfrm>
            <a:off x="762000" y="1633729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>
              <a:buNone/>
            </a:pPr>
            <a:endParaRPr lang="fr-CA" sz="3500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/>
          </a:p>
        </p:txBody>
      </p:sp>
      <p:graphicFrame>
        <p:nvGraphicFramePr>
          <p:cNvPr id="6" name="Graphique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7459422"/>
              </p:ext>
            </p:extLst>
          </p:nvPr>
        </p:nvGraphicFramePr>
        <p:xfrm>
          <a:off x="609600" y="274639"/>
          <a:ext cx="11172092" cy="60675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7676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1"/>
          <p:cNvSpPr txBox="1">
            <a:spLocks/>
          </p:cNvSpPr>
          <p:nvPr/>
        </p:nvSpPr>
        <p:spPr>
          <a:xfrm>
            <a:off x="762000" y="1633729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>
              <a:buNone/>
            </a:pPr>
            <a:endParaRPr lang="fr-CA" sz="3500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 smtClean="0"/>
              <a:t>Pas de baisse claire du % de FV avant ~ 15 min</a:t>
            </a:r>
          </a:p>
          <a:p>
            <a:endParaRPr lang="fr-CA" dirty="0"/>
          </a:p>
          <a:p>
            <a:r>
              <a:rPr lang="fr-CA" dirty="0" smtClean="0"/>
              <a:t>Dégénération initiale de AESP à asystolie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4595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09728" indent="0">
              <a:buNone/>
            </a:pPr>
            <a:r>
              <a:rPr lang="fr-CA" dirty="0"/>
              <a:t>Luc de </a:t>
            </a:r>
            <a:r>
              <a:rPr lang="fr-CA" dirty="0" smtClean="0"/>
              <a:t>Montigny</a:t>
            </a:r>
            <a:endParaRPr lang="fr-CA" dirty="0"/>
          </a:p>
          <a:p>
            <a:pPr marL="109728" indent="0">
              <a:buNone/>
            </a:pPr>
            <a:r>
              <a:rPr lang="fr-CA" dirty="0"/>
              <a:t>Dave </a:t>
            </a:r>
            <a:r>
              <a:rPr lang="fr-CA" dirty="0" smtClean="0"/>
              <a:t>Ross</a:t>
            </a:r>
          </a:p>
          <a:p>
            <a:pPr marL="109728" indent="0">
              <a:buNone/>
            </a:pPr>
            <a:r>
              <a:rPr lang="fr-CA" dirty="0"/>
              <a:t>Luc </a:t>
            </a:r>
            <a:r>
              <a:rPr lang="fr-CA" dirty="0" err="1" smtClean="0"/>
              <a:t>Londei</a:t>
            </a:r>
            <a:r>
              <a:rPr lang="fr-CA" dirty="0" smtClean="0"/>
              <a:t>-Leduc</a:t>
            </a:r>
          </a:p>
          <a:p>
            <a:pPr marL="109728" indent="0">
              <a:buNone/>
            </a:pPr>
            <a:r>
              <a:rPr lang="fr-CA" dirty="0" smtClean="0"/>
              <a:t>François de Champlain</a:t>
            </a:r>
            <a:endParaRPr lang="fr-CA" dirty="0"/>
          </a:p>
          <a:p>
            <a:pPr marL="109728" indent="0">
              <a:buNone/>
            </a:pPr>
            <a:r>
              <a:rPr lang="fr-CA" dirty="0" smtClean="0"/>
              <a:t>Eli </a:t>
            </a:r>
            <a:r>
              <a:rPr lang="fr-CA" dirty="0" err="1" smtClean="0"/>
              <a:t>Segal</a:t>
            </a:r>
            <a:endParaRPr lang="fr-CA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1650" y="274638"/>
            <a:ext cx="60007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89444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dirty="0" smtClean="0"/>
              <a:t>Conclusion</a:t>
            </a:r>
            <a:endParaRPr lang="fr-CA" dirty="0"/>
          </a:p>
        </p:txBody>
      </p:sp>
      <p:sp>
        <p:nvSpPr>
          <p:cNvPr id="4" name="Espace réservé du contenu 1"/>
          <p:cNvSpPr txBox="1">
            <a:spLocks/>
          </p:cNvSpPr>
          <p:nvPr/>
        </p:nvSpPr>
        <p:spPr>
          <a:xfrm>
            <a:off x="762000" y="1633729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>
              <a:buNone/>
            </a:pPr>
            <a:endParaRPr lang="fr-CA" sz="3500" dirty="0"/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CA" dirty="0" smtClean="0"/>
              <a:t>Intégration R-CEC pourrait avoir un impact sur un nombre raisonnable de patients</a:t>
            </a:r>
          </a:p>
          <a:p>
            <a:endParaRPr lang="fr-CA" dirty="0"/>
          </a:p>
          <a:p>
            <a:r>
              <a:rPr lang="fr-CA" dirty="0" smtClean="0"/>
              <a:t>Semble sécuritaire</a:t>
            </a:r>
          </a:p>
          <a:p>
            <a:endParaRPr lang="fr-CA" dirty="0"/>
          </a:p>
          <a:p>
            <a:r>
              <a:rPr lang="fr-CA" dirty="0" smtClean="0"/>
              <a:t>Bénéfices collatéraux</a:t>
            </a:r>
          </a:p>
          <a:p>
            <a:endParaRPr lang="fr-CA" dirty="0"/>
          </a:p>
          <a:p>
            <a:r>
              <a:rPr lang="fr-CA" dirty="0" smtClean="0"/>
              <a:t>Amélioration de la sélection des patients</a:t>
            </a:r>
          </a:p>
          <a:p>
            <a:endParaRPr lang="fr-CA" dirty="0"/>
          </a:p>
          <a:p>
            <a:r>
              <a:rPr lang="fr-CA" dirty="0" smtClean="0"/>
              <a:t>Étude de faisabilité en cours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86368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1"/>
          <p:cNvSpPr txBox="1">
            <a:spLocks/>
          </p:cNvSpPr>
          <p:nvPr/>
        </p:nvSpPr>
        <p:spPr>
          <a:xfrm>
            <a:off x="762000" y="1633729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>
              <a:buNone/>
            </a:pPr>
            <a:endParaRPr lang="fr-CA" sz="3500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3074" name="Picture 2" descr="RÃ©sultats de recherche d'images pour Â«Â rocket launchÂ Â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9725" y="-1693069"/>
            <a:ext cx="13141325" cy="9855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409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1"/>
          <p:cNvSpPr txBox="1">
            <a:spLocks/>
          </p:cNvSpPr>
          <p:nvPr/>
        </p:nvSpPr>
        <p:spPr>
          <a:xfrm>
            <a:off x="762000" y="1633729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indent="0">
              <a:buNone/>
            </a:pPr>
            <a:endParaRPr lang="fr-CA" sz="3500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Plans futurs</a:t>
            </a:r>
            <a:endParaRPr lang="fr-CA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 smtClean="0"/>
              <a:t>Étude de faisabilité en cours</a:t>
            </a:r>
          </a:p>
          <a:p>
            <a:endParaRPr lang="fr-CA" dirty="0"/>
          </a:p>
          <a:p>
            <a:r>
              <a:rPr lang="fr-CA" dirty="0" smtClean="0"/>
              <a:t>Perfectionner la connaissance quant aux déterminants de survie</a:t>
            </a:r>
          </a:p>
          <a:p>
            <a:endParaRPr lang="fr-CA" dirty="0"/>
          </a:p>
          <a:p>
            <a:r>
              <a:rPr lang="fr-CA" dirty="0" smtClean="0"/>
              <a:t>Pharmacothérapie?</a:t>
            </a:r>
          </a:p>
        </p:txBody>
      </p:sp>
    </p:spTree>
    <p:extLst>
      <p:ext uri="{BB962C8B-B14F-4D97-AF65-F5344CB8AC3E}">
        <p14:creationId xmlns:p14="http://schemas.microsoft.com/office/powerpoint/2010/main" val="135432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dirty="0" smtClean="0"/>
              <a:t>Questions / commentaires </a:t>
            </a:r>
            <a:endParaRPr lang="fr-CA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5470" y="210947"/>
            <a:ext cx="1162044" cy="3476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5174" y="-1"/>
            <a:ext cx="2013492" cy="779319"/>
          </a:xfrm>
          <a:prstGeom prst="rect">
            <a:avLst/>
          </a:prstGeom>
        </p:spPr>
      </p:pic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A" dirty="0" smtClean="0"/>
          </a:p>
          <a:p>
            <a:pPr lvl="1"/>
            <a:endParaRPr lang="fr-CA" dirty="0"/>
          </a:p>
        </p:txBody>
      </p:sp>
      <p:pic>
        <p:nvPicPr>
          <p:cNvPr id="29698" name="Picture 2" descr="Résultats de recherche d'images pour « question? »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560" y="986149"/>
            <a:ext cx="4341345" cy="5516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ésultats de recherche d'images pour « hôpital du sacré-coeur de montréal »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43" y="1547799"/>
            <a:ext cx="7869548" cy="470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278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109728" indent="0">
              <a:buNone/>
            </a:pPr>
            <a:r>
              <a:rPr lang="fr-CA" dirty="0"/>
              <a:t>Éric </a:t>
            </a:r>
            <a:r>
              <a:rPr lang="fr-CA" dirty="0" err="1"/>
              <a:t>Notebaert</a:t>
            </a:r>
            <a:r>
              <a:rPr lang="fr-CA" dirty="0"/>
              <a:t>                              </a:t>
            </a:r>
            <a:r>
              <a:rPr lang="fr-CA" dirty="0" smtClean="0"/>
              <a:t> Judy </a:t>
            </a:r>
            <a:r>
              <a:rPr lang="fr-CA" dirty="0"/>
              <a:t>Morris</a:t>
            </a:r>
          </a:p>
          <a:p>
            <a:pPr marL="109728" indent="0">
              <a:buNone/>
            </a:pPr>
            <a:r>
              <a:rPr lang="fr-CA" dirty="0"/>
              <a:t>Raoul </a:t>
            </a:r>
            <a:r>
              <a:rPr lang="fr-CA" dirty="0" smtClean="0"/>
              <a:t>Daoust                                </a:t>
            </a:r>
            <a:r>
              <a:rPr lang="fr-CA" dirty="0"/>
              <a:t>André </a:t>
            </a:r>
            <a:r>
              <a:rPr lang="fr-CA" dirty="0" err="1"/>
              <a:t>Denault</a:t>
            </a:r>
            <a:endParaRPr lang="fr-CA" dirty="0"/>
          </a:p>
          <a:p>
            <a:pPr marL="109728" indent="0">
              <a:buNone/>
            </a:pPr>
            <a:r>
              <a:rPr lang="fr-CA" dirty="0" smtClean="0"/>
              <a:t>Jean-Marc Chauny                        Francis </a:t>
            </a:r>
            <a:r>
              <a:rPr lang="fr-CA" dirty="0"/>
              <a:t>Bernard</a:t>
            </a:r>
          </a:p>
          <a:p>
            <a:pPr marL="109728" indent="0">
              <a:buNone/>
            </a:pPr>
            <a:r>
              <a:rPr lang="fr-CA" dirty="0" smtClean="0"/>
              <a:t>Sylvie </a:t>
            </a:r>
            <a:r>
              <a:rPr lang="fr-CA" dirty="0"/>
              <a:t>Cossette                              Éric </a:t>
            </a:r>
            <a:r>
              <a:rPr lang="fr-CA" dirty="0" err="1"/>
              <a:t>Piette</a:t>
            </a:r>
            <a:endParaRPr lang="fr-CA" dirty="0"/>
          </a:p>
          <a:p>
            <a:pPr marL="109728" indent="0">
              <a:buNone/>
            </a:pPr>
            <a:r>
              <a:rPr lang="fr-CA" dirty="0" smtClean="0"/>
              <a:t>Jean Paquet                                   </a:t>
            </a:r>
            <a:r>
              <a:rPr lang="fr-CA" dirty="0"/>
              <a:t>Massimiliano </a:t>
            </a:r>
            <a:r>
              <a:rPr lang="fr-CA" dirty="0" err="1" smtClean="0"/>
              <a:t>Iseppon</a:t>
            </a:r>
            <a:r>
              <a:rPr lang="fr-CA" dirty="0" smtClean="0"/>
              <a:t>  </a:t>
            </a:r>
            <a:endParaRPr lang="fr-CA" dirty="0"/>
          </a:p>
          <a:p>
            <a:pPr marL="109728" indent="0">
              <a:buNone/>
            </a:pPr>
            <a:r>
              <a:rPr lang="fr-CA" dirty="0"/>
              <a:t>Brian J Potter                                 </a:t>
            </a:r>
            <a:r>
              <a:rPr lang="fr-CA" dirty="0" err="1"/>
              <a:t>Yiorgos</a:t>
            </a:r>
            <a:r>
              <a:rPr lang="fr-CA" dirty="0"/>
              <a:t> </a:t>
            </a:r>
            <a:r>
              <a:rPr lang="fr-CA" dirty="0" err="1"/>
              <a:t>Alexandros</a:t>
            </a:r>
            <a:r>
              <a:rPr lang="fr-CA" dirty="0"/>
              <a:t> </a:t>
            </a:r>
            <a:r>
              <a:rPr lang="fr-CA" dirty="0" err="1"/>
              <a:t>Cavayas</a:t>
            </a:r>
            <a:endParaRPr lang="fr-CA" dirty="0"/>
          </a:p>
          <a:p>
            <a:pPr marL="109728" indent="0">
              <a:buNone/>
            </a:pPr>
            <a:r>
              <a:rPr lang="fr-CA" dirty="0"/>
              <a:t>Yoan </a:t>
            </a:r>
            <a:r>
              <a:rPr lang="fr-CA" dirty="0" smtClean="0"/>
              <a:t>Lamarche                              Martin Marquis</a:t>
            </a:r>
            <a:endParaRPr lang="fr-CA" dirty="0"/>
          </a:p>
          <a:p>
            <a:pPr marL="109728" indent="0">
              <a:buNone/>
            </a:pPr>
            <a:r>
              <a:rPr lang="fr-CA" dirty="0"/>
              <a:t>Catalina </a:t>
            </a:r>
            <a:r>
              <a:rPr lang="fr-CA" dirty="0" err="1"/>
              <a:t>Sokoloff</a:t>
            </a:r>
            <a:r>
              <a:rPr lang="fr-CA" dirty="0"/>
              <a:t>                           Martin </a:t>
            </a:r>
            <a:r>
              <a:rPr lang="fr-CA" dirty="0" smtClean="0"/>
              <a:t>Albert</a:t>
            </a:r>
          </a:p>
          <a:p>
            <a:pPr marL="109728" indent="0">
              <a:buNone/>
            </a:pPr>
            <a:r>
              <a:rPr lang="fr-CA" dirty="0" smtClean="0"/>
              <a:t>Dominique </a:t>
            </a:r>
            <a:r>
              <a:rPr lang="fr-CA" dirty="0" err="1" smtClean="0"/>
              <a:t>Lafrance</a:t>
            </a:r>
            <a:r>
              <a:rPr lang="fr-CA" dirty="0" smtClean="0"/>
              <a:t>                       Alain </a:t>
            </a:r>
            <a:r>
              <a:rPr lang="fr-CA" dirty="0" err="1" smtClean="0"/>
              <a:t>Vadeboncoeur</a:t>
            </a:r>
            <a:endParaRPr lang="fr-CA" dirty="0" smtClean="0"/>
          </a:p>
          <a:p>
            <a:pPr marL="109728" indent="0">
              <a:buNone/>
            </a:pPr>
            <a:r>
              <a:rPr lang="fr-CA" dirty="0" smtClean="0"/>
              <a:t>Marie-Claude </a:t>
            </a:r>
            <a:r>
              <a:rPr lang="fr-CA" dirty="0" err="1" smtClean="0"/>
              <a:t>Guertin</a:t>
            </a:r>
            <a:endParaRPr lang="fr-CA" dirty="0" smtClean="0"/>
          </a:p>
          <a:p>
            <a:pPr marL="109728" indent="0">
              <a:buNone/>
            </a:pPr>
            <a:endParaRPr lang="fr-CA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962236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09728" indent="0">
              <a:buNone/>
            </a:pPr>
            <a:endParaRPr lang="fr-CA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7" name="Image 36" descr="Logo UDM, 2004.bmp"/>
          <p:cNvPicPr>
            <a:picLocks noChangeAspect="1"/>
          </p:cNvPicPr>
          <p:nvPr/>
        </p:nvPicPr>
        <p:blipFill rotWithShape="1">
          <a:blip r:embed="rId2"/>
          <a:srcRect t="26359" b="11743"/>
          <a:stretch/>
        </p:blipFill>
        <p:spPr bwMode="auto">
          <a:xfrm>
            <a:off x="8441213" y="474162"/>
            <a:ext cx="3141187" cy="9434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 37" descr="logoHSCMFev2006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874" y="2904392"/>
            <a:ext cx="3353238" cy="8712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2" descr="Résultats de recherche d'images pour « institut de cardiologie de montréal »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5639" y="2481018"/>
            <a:ext cx="2536761" cy="8467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Résultats de recherche d'images pour « logo urgences-santé »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87613"/>
            <a:ext cx="3448303" cy="8600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Ã©sultats de recherche d'images pour Â«Â fondation jacques-de-champlainÂ Â»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8075" y="4266524"/>
            <a:ext cx="2854325" cy="18044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74" y="4804540"/>
            <a:ext cx="7338207" cy="7284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7843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sz="3500" dirty="0" smtClean="0"/>
              <a:t>Homme</a:t>
            </a:r>
          </a:p>
          <a:p>
            <a:r>
              <a:rPr lang="fr-CA" sz="3500" dirty="0" smtClean="0"/>
              <a:t>~50 ans</a:t>
            </a:r>
          </a:p>
          <a:p>
            <a:r>
              <a:rPr lang="fr-CA" sz="3500" dirty="0" smtClean="0"/>
              <a:t>(Superhéros)</a:t>
            </a:r>
          </a:p>
          <a:p>
            <a:endParaRPr lang="fr-CA" sz="3500" dirty="0" smtClean="0"/>
          </a:p>
          <a:p>
            <a:r>
              <a:rPr lang="fr-CA" sz="3500" dirty="0" smtClean="0"/>
              <a:t>STEMI</a:t>
            </a:r>
            <a:endParaRPr lang="fr-CA" dirty="0" smtClean="0"/>
          </a:p>
          <a:p>
            <a:endParaRPr lang="fr-CA" dirty="0" smtClean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Mise en situation</a:t>
            </a:r>
            <a:endParaRPr lang="fr-CA" dirty="0"/>
          </a:p>
        </p:txBody>
      </p:sp>
      <p:pic>
        <p:nvPicPr>
          <p:cNvPr id="7170" name="Picture 2" descr="RÃ©sultats de recherche d'images pour Â«Â avengers chest painÂ Â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8887" y="0"/>
            <a:ext cx="3653513" cy="686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460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5504</TotalTime>
  <Words>579</Words>
  <Application>Microsoft Office PowerPoint</Application>
  <PresentationFormat>Grand écran</PresentationFormat>
  <Paragraphs>173</Paragraphs>
  <Slides>63</Slides>
  <Notes>8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63</vt:i4>
      </vt:variant>
    </vt:vector>
  </HeadingPairs>
  <TitlesOfParts>
    <vt:vector size="69" baseType="lpstr">
      <vt:lpstr>Calibri</vt:lpstr>
      <vt:lpstr>Lucida Sans Unicode</vt:lpstr>
      <vt:lpstr>Verdana</vt:lpstr>
      <vt:lpstr>Wingdings 2</vt:lpstr>
      <vt:lpstr>Wingdings 3</vt:lpstr>
      <vt:lpstr>Concourse</vt:lpstr>
      <vt:lpstr> Intégration de la réanimation par circulation extracorporelle au paradigme de soins préhospitaliers</vt:lpstr>
      <vt:lpstr>Présentation PowerPoint</vt:lpstr>
      <vt:lpstr>Objectifs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Mise en situation</vt:lpstr>
      <vt:lpstr>Présentation PowerPoint</vt:lpstr>
      <vt:lpstr>Présentation PowerPoint</vt:lpstr>
      <vt:lpstr>Introduction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Conclusion</vt:lpstr>
      <vt:lpstr>Présentation PowerPoint</vt:lpstr>
      <vt:lpstr>Plans futurs</vt:lpstr>
      <vt:lpstr>Questions / commentaires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Alexis Cournoyer</dc:creator>
  <cp:lastModifiedBy>Alexis Cournoyer</cp:lastModifiedBy>
  <cp:revision>970</cp:revision>
  <dcterms:created xsi:type="dcterms:W3CDTF">2017-09-13T15:59:10Z</dcterms:created>
  <dcterms:modified xsi:type="dcterms:W3CDTF">2019-10-10T12:02:39Z</dcterms:modified>
</cp:coreProperties>
</file>