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3" r:id="rId2"/>
    <p:sldId id="297" r:id="rId3"/>
    <p:sldId id="280" r:id="rId4"/>
    <p:sldId id="281" r:id="rId5"/>
    <p:sldId id="282" r:id="rId6"/>
    <p:sldId id="292" r:id="rId7"/>
    <p:sldId id="286" r:id="rId8"/>
    <p:sldId id="294" r:id="rId9"/>
    <p:sldId id="283" r:id="rId10"/>
    <p:sldId id="285" r:id="rId11"/>
    <p:sldId id="295" r:id="rId12"/>
    <p:sldId id="296" r:id="rId13"/>
  </p:sldIdLst>
  <p:sldSz cx="9144000" cy="6858000" type="screen4x3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94629" autoAdjust="0"/>
  </p:normalViewPr>
  <p:slideViewPr>
    <p:cSldViewPr>
      <p:cViewPr varScale="1">
        <p:scale>
          <a:sx n="64" d="100"/>
          <a:sy n="64" d="100"/>
        </p:scale>
        <p:origin x="1380" y="72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5C097-DBD2-4A6B-BE26-D9F5935EF2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E66A74-4E49-4AE1-B03F-3A570D0CEE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CB4F8D-4110-4853-9FBC-2796363F4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A9FE-041A-495D-8047-687BE4F19FB5}" type="datetimeFigureOut">
              <a:rPr lang="fr-CA" smtClean="0"/>
              <a:pPr/>
              <a:t>2019-10-07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CC579-FE30-49DF-B1A5-8E012C1E7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3B283C-6AF9-41ED-8DB3-7912EE500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0C55-4DEA-443C-B019-D1FA09F97C6B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44973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CA4D6-C0D6-4914-B93F-F8B06DE53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21FCB3-C49A-49F4-9315-2758E05AE6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F5C77-4290-445A-AEA4-B36E9D5E7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A9FE-041A-495D-8047-687BE4F19FB5}" type="datetimeFigureOut">
              <a:rPr lang="fr-CA" smtClean="0"/>
              <a:pPr/>
              <a:t>2019-10-07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4A333-AF37-4CE8-86AF-EFB17C677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E431BB-DBDE-423C-80B5-C7E7416BA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0C55-4DEA-443C-B019-D1FA09F97C6B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9524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02E7E9-A42F-44D9-BAC5-51D8B736A7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0B9BA5-FD0C-41FD-8D1C-5640AED7A8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AA1F2A-6AE8-40B9-A296-2272D9AC5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A9FE-041A-495D-8047-687BE4F19FB5}" type="datetimeFigureOut">
              <a:rPr lang="fr-CA" smtClean="0"/>
              <a:pPr/>
              <a:t>2019-10-07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C677C-505A-4AE9-8CF3-3046ED9F2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6FC98-B18D-40A2-8B8F-6A0F95C2F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0C55-4DEA-443C-B019-D1FA09F97C6B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26789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DA4FB-FFBD-4093-A58C-A1FF8C124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9889E-38F1-4E4C-B4C5-E314C1F7B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DBAC2-85A1-46A1-9A8C-50690F82C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A9FE-041A-495D-8047-687BE4F19FB5}" type="datetimeFigureOut">
              <a:rPr lang="fr-CA" smtClean="0"/>
              <a:pPr/>
              <a:t>2019-10-07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1F7A4C-F0AA-4BB0-BD3F-5CB01D989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A59E7-A9D9-4690-9C1F-6D4B78C8A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0C55-4DEA-443C-B019-D1FA09F97C6B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5084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5693E-B854-4B0B-A6C5-8C37E296A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9DA480-526D-496F-A720-86143C62C2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E764B-7CF0-49C5-8740-621CF4567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A9FE-041A-495D-8047-687BE4F19FB5}" type="datetimeFigureOut">
              <a:rPr lang="fr-CA" smtClean="0"/>
              <a:pPr/>
              <a:t>2019-10-07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1487C-83DD-44C4-8252-2C80FC6CC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BC63B-6DAB-4B96-AFC6-25216BFB0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0C55-4DEA-443C-B019-D1FA09F97C6B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11624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F69AC-22D2-4897-9CC8-EC9B9057A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C879D-0678-4A46-86B5-05C6486BE3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8C468E-A0BA-48C8-9A92-E32CA6C957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1E9FA9-1468-457F-825B-6E1918634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A9FE-041A-495D-8047-687BE4F19FB5}" type="datetimeFigureOut">
              <a:rPr lang="fr-CA" smtClean="0"/>
              <a:pPr/>
              <a:t>2019-10-07</a:t>
            </a:fld>
            <a:endParaRPr lang="fr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12D67B-67BD-498F-8818-AC9A2ACC5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C9C449-695A-438E-9E28-90882F2EF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0C55-4DEA-443C-B019-D1FA09F97C6B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37829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50581-9DEF-4EEB-99A9-FAF267865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553982-BE24-446A-AE9C-D437B302E9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EB17F-5CF5-4295-BE9B-F1B907F8C0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9850C2-7BAC-4F3A-A7BC-5C0E1D4638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E02020-2897-409B-895A-C17FD28DC1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BE0774-98A9-4E0E-ADAE-B8F09581C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A9FE-041A-495D-8047-687BE4F19FB5}" type="datetimeFigureOut">
              <a:rPr lang="fr-CA" smtClean="0"/>
              <a:pPr/>
              <a:t>2019-10-07</a:t>
            </a:fld>
            <a:endParaRPr lang="fr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97249F-5A4A-416F-940B-64BCF961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F258D3-4765-4D72-833E-CA4AB454C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0C55-4DEA-443C-B019-D1FA09F97C6B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11202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85D6F-7EB3-4E60-AB33-FF727F51D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34F8E5-2D4A-4DAA-A96E-3930F1E81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A9FE-041A-495D-8047-687BE4F19FB5}" type="datetimeFigureOut">
              <a:rPr lang="fr-CA" smtClean="0"/>
              <a:pPr/>
              <a:t>2019-10-07</a:t>
            </a:fld>
            <a:endParaRPr lang="fr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8311C1-7679-4978-A1BF-B9D99EF1F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E3C0CF-9A8D-4E17-B6FC-BBA3C6A10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0C55-4DEA-443C-B019-D1FA09F97C6B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549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8DC36E-1777-424D-9119-7499A8755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A9FE-041A-495D-8047-687BE4F19FB5}" type="datetimeFigureOut">
              <a:rPr lang="fr-CA" smtClean="0"/>
              <a:pPr/>
              <a:t>2019-10-07</a:t>
            </a:fld>
            <a:endParaRPr lang="fr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7DB460-4BE8-4B3B-AD01-5AE255557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F8ACEB-9A20-4B61-95DB-F80D83751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0C55-4DEA-443C-B019-D1FA09F97C6B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99230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DDAD4-F7CA-4326-9A3A-60BF4677E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CC796-C20C-427F-93F9-AB789123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60DFD0-3F73-45E8-A431-B8815E5A2C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1936F1-E59B-404D-85BE-CEB44685F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A9FE-041A-495D-8047-687BE4F19FB5}" type="datetimeFigureOut">
              <a:rPr lang="fr-CA" smtClean="0"/>
              <a:pPr/>
              <a:t>2019-10-07</a:t>
            </a:fld>
            <a:endParaRPr lang="fr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825C47-AAB6-489E-AC98-9420BD995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41AD10-8301-477B-8FDB-9201C9056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0C55-4DEA-443C-B019-D1FA09F97C6B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9525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D7BFB-C8C2-48AA-9CDE-3FA237E59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0BB858-5906-4A31-B96D-8EE9385C54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A7F7FA-D33B-4FCE-8D27-17E39FD60A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C99237-0D45-4593-92D3-C825E6872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A9FE-041A-495D-8047-687BE4F19FB5}" type="datetimeFigureOut">
              <a:rPr lang="fr-CA" smtClean="0"/>
              <a:pPr/>
              <a:t>2019-10-07</a:t>
            </a:fld>
            <a:endParaRPr lang="fr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2840F7-2701-4AB0-B593-E3856B25D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07F5A-A4AF-4616-A27A-0B27337DA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0C55-4DEA-443C-B019-D1FA09F97C6B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22971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D43B05-BC1C-4ADC-AA28-4B20BE15C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4A832D-EEE2-4F1F-ACE8-98829B35F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F420FB-48F3-4301-8939-E892AEDFFE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3A9FE-041A-495D-8047-687BE4F19FB5}" type="datetimeFigureOut">
              <a:rPr lang="fr-CA" smtClean="0"/>
              <a:pPr/>
              <a:t>2019-10-07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89EE5-4618-4D7A-9BE2-823DEBC626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A0CEC-D9B4-48C8-BF07-5073F21C86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0C55-4DEA-443C-B019-D1FA09F97C6B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30812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2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11.jpe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108C03ED-3AA1-47E4-BDA3-473471055D44}"/>
              </a:ext>
            </a:extLst>
          </p:cNvPr>
          <p:cNvSpPr txBox="1">
            <a:spLocks/>
          </p:cNvSpPr>
          <p:nvPr/>
        </p:nvSpPr>
        <p:spPr>
          <a:xfrm>
            <a:off x="844941" y="2128372"/>
            <a:ext cx="6934200" cy="1698625"/>
          </a:xfrm>
          <a:prstGeom prst="roundRect">
            <a:avLst/>
          </a:prstGeom>
          <a:ln w="28575"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CA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 de recherche: </a:t>
            </a:r>
            <a:br>
              <a:rPr lang="fr-CA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Premiers soins psychologiques (R49)</a:t>
            </a:r>
            <a:endParaRPr lang="fr-CA" sz="36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ED46DB9-D75B-4871-8918-9BB84B2C3ED6}"/>
              </a:ext>
            </a:extLst>
          </p:cNvPr>
          <p:cNvSpPr txBox="1"/>
          <p:nvPr/>
        </p:nvSpPr>
        <p:spPr>
          <a:xfrm>
            <a:off x="1302141" y="4272063"/>
            <a:ext cx="6019800" cy="510778"/>
          </a:xfrm>
          <a:prstGeom prst="round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A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Journée scientifique du 10 octobre 2019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54648DE-FB42-4B87-9D87-6D36F273EA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35041"/>
            <a:ext cx="6232008" cy="138074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883297F-9107-4B73-8ADF-1179AB0C0D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208" y="457200"/>
            <a:ext cx="2607192" cy="10477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C8D7332-E1F5-42AA-80EF-D854BAAA0304}"/>
              </a:ext>
            </a:extLst>
          </p:cNvPr>
          <p:cNvSpPr txBox="1"/>
          <p:nvPr/>
        </p:nvSpPr>
        <p:spPr>
          <a:xfrm>
            <a:off x="1143000" y="5822987"/>
            <a:ext cx="37354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/>
              <a:t>Projet de recherche financé par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67DA9FA-CE28-4BF6-AFB2-1388CD371E5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5178691"/>
            <a:ext cx="2041008" cy="1288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227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401778"/>
            <a:ext cx="7621757" cy="44660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700" b="0" i="0" kern="1200" cap="all">
                <a:solidFill>
                  <a:srgbClr val="255AA7"/>
                </a:solidFill>
                <a:latin typeface="Myriad Pro Bold SemiExt"/>
                <a:ea typeface="+mj-ea"/>
                <a:cs typeface="Myriad Pro Bold SemiExt"/>
              </a:defRPr>
            </a:lvl1pPr>
          </a:lstStyle>
          <a:p>
            <a:pPr>
              <a:lnSpc>
                <a:spcPct val="80000"/>
              </a:lnSpc>
            </a:pPr>
            <a:r>
              <a:rPr lang="fr-CA" sz="2400" b="1" dirty="0">
                <a:latin typeface="Arial" panose="020B0604020202020204" pitchFamily="34" charset="0"/>
                <a:cs typeface="Arial" panose="020B0604020202020204" pitchFamily="34" charset="0"/>
              </a:rPr>
              <a:t>Favoriser la participation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764850" y="1122483"/>
            <a:ext cx="5646383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A" sz="2400" dirty="0"/>
              <a:t>Objectif de participation </a:t>
            </a:r>
            <a:r>
              <a:rPr lang="fr-CA" sz="2400" b="1" dirty="0"/>
              <a:t>phase 1 </a:t>
            </a:r>
          </a:p>
          <a:p>
            <a:pPr algn="ctr"/>
            <a:r>
              <a:rPr lang="fr-CA" sz="2400" dirty="0"/>
              <a:t>600 participants </a:t>
            </a:r>
          </a:p>
        </p:txBody>
      </p:sp>
      <p:pic>
        <p:nvPicPr>
          <p:cNvPr id="10242" name="Picture 2" descr="Image associé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2248" y="2198215"/>
            <a:ext cx="3491585" cy="2282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2">
            <a:extLst>
              <a:ext uri="{FF2B5EF4-FFF2-40B4-BE49-F238E27FC236}">
                <a16:creationId xmlns:a16="http://schemas.microsoft.com/office/drawing/2014/main" id="{D93B4BBF-69CE-495A-9348-D587270E196A}"/>
              </a:ext>
            </a:extLst>
          </p:cNvPr>
          <p:cNvSpPr txBox="1"/>
          <p:nvPr/>
        </p:nvSpPr>
        <p:spPr>
          <a:xfrm>
            <a:off x="1764850" y="4725710"/>
            <a:ext cx="5646383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A" sz="2400" dirty="0"/>
              <a:t>Objectif de participation </a:t>
            </a:r>
            <a:r>
              <a:rPr lang="fr-CA" sz="2400" b="1" dirty="0"/>
              <a:t>phase 2 </a:t>
            </a:r>
          </a:p>
          <a:p>
            <a:pPr algn="ctr"/>
            <a:r>
              <a:rPr lang="fr-CA" sz="2400" dirty="0"/>
              <a:t>70 participants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25D38A7-5A37-463E-B422-CAB496668C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6970" y="5914999"/>
            <a:ext cx="1989849" cy="91940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288C758-B4FD-4E8B-9273-3338773E32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178" y="6033153"/>
            <a:ext cx="1699792" cy="683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344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447651"/>
            <a:ext cx="7621757" cy="44660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700" b="0" i="0" kern="1200" cap="all">
                <a:solidFill>
                  <a:srgbClr val="255AA7"/>
                </a:solidFill>
                <a:latin typeface="Myriad Pro Bold SemiExt"/>
                <a:ea typeface="+mj-ea"/>
                <a:cs typeface="Myriad Pro Bold SemiExt"/>
              </a:defRPr>
            </a:lvl1pPr>
          </a:lstStyle>
          <a:p>
            <a:pPr>
              <a:lnSpc>
                <a:spcPct val="80000"/>
              </a:lnSpc>
            </a:pPr>
            <a:r>
              <a:rPr lang="fr-CA" sz="2400" b="1" dirty="0">
                <a:latin typeface="Arial" panose="020B0604020202020204" pitchFamily="34" charset="0"/>
                <a:cs typeface="Arial" panose="020B0604020202020204" pitchFamily="34" charset="0"/>
              </a:rPr>
              <a:t>Favoriser la participation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25D38A7-5A37-463E-B422-CAB496668C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6970" y="5960872"/>
            <a:ext cx="1989849" cy="919402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F55FC9B-7226-40F1-BDFF-D90B2028F0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639163"/>
              </p:ext>
            </p:extLst>
          </p:nvPr>
        </p:nvGraphicFramePr>
        <p:xfrm>
          <a:off x="990600" y="1339965"/>
          <a:ext cx="7621757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9153">
                  <a:extLst>
                    <a:ext uri="{9D8B030D-6E8A-4147-A177-3AD203B41FA5}">
                      <a16:colId xmlns:a16="http://schemas.microsoft.com/office/drawing/2014/main" val="3504604441"/>
                    </a:ext>
                  </a:extLst>
                </a:gridCol>
                <a:gridCol w="5662604">
                  <a:extLst>
                    <a:ext uri="{9D8B030D-6E8A-4147-A177-3AD203B41FA5}">
                      <a16:colId xmlns:a16="http://schemas.microsoft.com/office/drawing/2014/main" val="27319697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A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400" dirty="0"/>
                        <a:t>ÉCHÉANCIER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8569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2400" b="1" dirty="0"/>
                        <a:t>8 octobre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400" dirty="0"/>
                        <a:t>Diffusion d’un bulletin aux gestionnaires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0560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2400" b="1" dirty="0"/>
                        <a:t>10-11 octobre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400" dirty="0"/>
                        <a:t>Diffusion capsule vidéo + briefing paramédics et RMU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489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2400" b="1" dirty="0"/>
                        <a:t>21 octobre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400" dirty="0"/>
                        <a:t>Kiosque au Quartier Général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970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400" b="1" dirty="0"/>
                        <a:t>24 octobre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400" dirty="0"/>
                        <a:t>Kiosque au CO 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8175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400" b="1" dirty="0"/>
                        <a:t>28 octobre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400" dirty="0"/>
                        <a:t>Kiosque au CO Ouest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535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400" b="1" dirty="0"/>
                        <a:t>31 octobre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400" dirty="0"/>
                        <a:t>Kiosque au CO Nord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6353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400" b="1" dirty="0"/>
                        <a:t>Octobre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400" dirty="0"/>
                        <a:t>Diffusion des résultats préliminaires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007113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EBA89609-B175-4702-9B2E-47067034B9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778" y="5960872"/>
            <a:ext cx="1852192" cy="744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189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AA6E5AC-0CB7-4D0A-B085-CD71DA83139C}"/>
              </a:ext>
            </a:extLst>
          </p:cNvPr>
          <p:cNvSpPr txBox="1"/>
          <p:nvPr/>
        </p:nvSpPr>
        <p:spPr>
          <a:xfrm>
            <a:off x="184639" y="125218"/>
            <a:ext cx="624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000" b="1" dirty="0">
                <a:solidFill>
                  <a:schemeClr val="accent1">
                    <a:lumMod val="75000"/>
                  </a:schemeClr>
                </a:solidFill>
              </a:rPr>
              <a:t>Merci de votre attention </a:t>
            </a:r>
          </a:p>
          <a:p>
            <a:r>
              <a:rPr lang="fr-CA" sz="4000" b="1" dirty="0">
                <a:solidFill>
                  <a:schemeClr val="accent1">
                    <a:lumMod val="75000"/>
                  </a:schemeClr>
                </a:solidFill>
              </a:rPr>
              <a:t>Des questions 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FBFAF2B-C961-4616-9B6E-1073FD12A8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766" y="365598"/>
            <a:ext cx="1783712" cy="249761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56A5FE5-EC54-4E42-8F04-EA358136012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88" y="1614404"/>
            <a:ext cx="1614636" cy="242254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9B01696-A5DE-46EA-90AC-B1078201855D}"/>
              </a:ext>
            </a:extLst>
          </p:cNvPr>
          <p:cNvSpPr/>
          <p:nvPr/>
        </p:nvSpPr>
        <p:spPr>
          <a:xfrm>
            <a:off x="184639" y="4202697"/>
            <a:ext cx="65371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b="1" dirty="0"/>
              <a:t>Marine Tessier </a:t>
            </a:r>
            <a:r>
              <a:rPr lang="fr-CA" dirty="0"/>
              <a:t>, </a:t>
            </a:r>
            <a:r>
              <a:rPr lang="fr-CA" dirty="0" err="1"/>
              <a:t>M.Ps</a:t>
            </a:r>
            <a:r>
              <a:rPr lang="fr-CA" dirty="0"/>
              <a:t>.</a:t>
            </a:r>
          </a:p>
          <a:p>
            <a:r>
              <a:rPr lang="fr-CA" dirty="0"/>
              <a:t>Candidate au Doctorat en psychologie clinique (</a:t>
            </a:r>
            <a:r>
              <a:rPr lang="fr-CA" dirty="0" err="1"/>
              <a:t>Ph.D</a:t>
            </a:r>
            <a:r>
              <a:rPr lang="fr-CA" dirty="0"/>
              <a:t>. R/I) Département de Psychologie - Université de Montréal</a:t>
            </a:r>
          </a:p>
          <a:p>
            <a:r>
              <a:rPr lang="fr-CA" dirty="0"/>
              <a:t>Assistante de recherche au Centre d’étude sur le trauma - CRIUSMM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A0D570-E206-43B5-9FE7-1F1288D2B78A}"/>
              </a:ext>
            </a:extLst>
          </p:cNvPr>
          <p:cNvSpPr/>
          <p:nvPr/>
        </p:nvSpPr>
        <p:spPr>
          <a:xfrm>
            <a:off x="3589422" y="3089341"/>
            <a:ext cx="56872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b="1" dirty="0"/>
              <a:t>Steve Geoffrion</a:t>
            </a:r>
            <a:r>
              <a:rPr lang="fr-CA" dirty="0"/>
              <a:t>, </a:t>
            </a:r>
            <a:r>
              <a:rPr lang="fr-CA" dirty="0" err="1"/>
              <a:t>Ph.D</a:t>
            </a:r>
            <a:r>
              <a:rPr lang="fr-CA" dirty="0"/>
              <a:t>., </a:t>
            </a:r>
            <a:r>
              <a:rPr lang="fr-CA" dirty="0" err="1"/>
              <a:t>ps.éd</a:t>
            </a:r>
            <a:r>
              <a:rPr lang="fr-CA" dirty="0"/>
              <a:t>.</a:t>
            </a:r>
          </a:p>
          <a:p>
            <a:r>
              <a:rPr lang="fr-CA" dirty="0"/>
              <a:t>Professeur adjoint et chercheur</a:t>
            </a:r>
          </a:p>
          <a:p>
            <a:r>
              <a:rPr lang="fr-CA" dirty="0"/>
              <a:t>École de psychoéducation - Université de Montréal</a:t>
            </a:r>
          </a:p>
          <a:p>
            <a:r>
              <a:rPr lang="fr-CA" dirty="0"/>
              <a:t>Co-directeur du Centre d’étude sur le trauma - CRIUSMM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F6EA940-2923-4575-8EAC-03867E25D4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097" y="5763709"/>
            <a:ext cx="1870581" cy="75172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A259F4A-F1D0-457E-B729-CEA3FEC5335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56" y="5430508"/>
            <a:ext cx="1870581" cy="118099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6B680A7-1E61-4EAE-BE66-9C9C171560B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67200" y="5673362"/>
            <a:ext cx="2292888" cy="105942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6B8C6D2-784C-4F1C-A19C-5316E1C2276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5610" y="5763709"/>
            <a:ext cx="2195543" cy="785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690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6BE69C4-BC09-4078-A1D8-D65C999348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154648"/>
            <a:ext cx="5536703" cy="39001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2B3D659-D7B1-4F54-93BE-1C30FADA5F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9654" y="5724686"/>
            <a:ext cx="1989849" cy="91940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3FC521E-81E2-4AFD-B2E7-953714517F0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36" y="2803853"/>
            <a:ext cx="4880354" cy="27452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751EA2E-A5E0-4AA5-A8DA-4B8274AD2C0B}"/>
              </a:ext>
            </a:extLst>
          </p:cNvPr>
          <p:cNvSpPr/>
          <p:nvPr/>
        </p:nvSpPr>
        <p:spPr>
          <a:xfrm>
            <a:off x="169836" y="558422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CA" b="1" dirty="0"/>
              <a:t>Josée </a:t>
            </a:r>
            <a:r>
              <a:rPr lang="fr-CA" b="1" dirty="0" err="1"/>
              <a:t>Coulombe</a:t>
            </a:r>
            <a:r>
              <a:rPr lang="fr-CA" b="1" dirty="0"/>
              <a:t> </a:t>
            </a:r>
            <a:r>
              <a:rPr lang="fr-CA" dirty="0"/>
              <a:t>(</a:t>
            </a:r>
            <a:r>
              <a:rPr lang="fr-CA" dirty="0" err="1"/>
              <a:t>M.Ps</a:t>
            </a:r>
            <a:r>
              <a:rPr lang="fr-CA" dirty="0"/>
              <a:t>)</a:t>
            </a:r>
          </a:p>
          <a:p>
            <a:r>
              <a:rPr lang="fr-CA" dirty="0"/>
              <a:t>Psychologue</a:t>
            </a:r>
          </a:p>
          <a:p>
            <a:r>
              <a:rPr lang="fr-CA" dirty="0"/>
              <a:t>Direction des ressources humaines</a:t>
            </a:r>
          </a:p>
          <a:p>
            <a:r>
              <a:rPr lang="fr-CA" dirty="0"/>
              <a:t>Service santé mieux-être - Urgences-santé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6413A3C-DDB5-4BE2-A542-6CFDB8A76C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316" y="5724686"/>
            <a:ext cx="1727338" cy="694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195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59926" y="310954"/>
            <a:ext cx="7621757" cy="44660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700" b="0" i="0" kern="1200" cap="all">
                <a:solidFill>
                  <a:srgbClr val="255AA7"/>
                </a:solidFill>
                <a:latin typeface="Myriad Pro Bold SemiExt"/>
                <a:ea typeface="+mj-ea"/>
                <a:cs typeface="Myriad Pro Bold SemiExt"/>
              </a:defRPr>
            </a:lvl1pPr>
          </a:lstStyle>
          <a:p>
            <a:pPr>
              <a:lnSpc>
                <a:spcPct val="80000"/>
              </a:lnSpc>
            </a:pPr>
            <a:r>
              <a:rPr lang="fr-CA" sz="2400" b="1" dirty="0">
                <a:latin typeface="Arial" panose="020B0604020202020204" pitchFamily="34" charset="0"/>
                <a:cs typeface="Arial" panose="020B0604020202020204" pitchFamily="34" charset="0"/>
              </a:rPr>
              <a:t>Protocole de recherche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029200" y="3207434"/>
            <a:ext cx="3105081" cy="174556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Évaluation de l’implantation et de la satisfaction</a:t>
            </a:r>
          </a:p>
        </p:txBody>
      </p:sp>
      <p:sp>
        <p:nvSpPr>
          <p:cNvPr id="61" name="Rectangle 60"/>
          <p:cNvSpPr/>
          <p:nvPr/>
        </p:nvSpPr>
        <p:spPr>
          <a:xfrm>
            <a:off x="1077624" y="3207432"/>
            <a:ext cx="2808575" cy="17455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Évaluation de l’efficacité</a:t>
            </a:r>
          </a:p>
        </p:txBody>
      </p:sp>
      <p:cxnSp>
        <p:nvCxnSpPr>
          <p:cNvPr id="24" name="Connecteur en angle 23"/>
          <p:cNvCxnSpPr>
            <a:cxnSpLocks/>
            <a:endCxn id="21" idx="0"/>
          </p:cNvCxnSpPr>
          <p:nvPr/>
        </p:nvCxnSpPr>
        <p:spPr>
          <a:xfrm rot="16200000" flipH="1">
            <a:off x="5301494" y="1927186"/>
            <a:ext cx="767447" cy="1793047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en angle 29"/>
          <p:cNvCxnSpPr>
            <a:cxnSpLocks/>
          </p:cNvCxnSpPr>
          <p:nvPr/>
        </p:nvCxnSpPr>
        <p:spPr>
          <a:xfrm rot="5400000">
            <a:off x="3052659" y="1471399"/>
            <a:ext cx="767447" cy="2704622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2F7E3520-158E-48B0-A408-451985B0A52E}"/>
              </a:ext>
            </a:extLst>
          </p:cNvPr>
          <p:cNvSpPr txBox="1"/>
          <p:nvPr/>
        </p:nvSpPr>
        <p:spPr>
          <a:xfrm>
            <a:off x="609600" y="1516347"/>
            <a:ext cx="7848600" cy="919401"/>
          </a:xfrm>
          <a:prstGeom prst="roundRect">
            <a:avLst/>
          </a:prstGeom>
          <a:solidFill>
            <a:schemeClr val="accent6">
              <a:lumMod val="7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CA" sz="2800" dirty="0">
                <a:solidFill>
                  <a:schemeClr val="bg1"/>
                </a:solidFill>
              </a:rPr>
              <a:t>Protocole d’étude du programme des pairs aidants</a:t>
            </a:r>
          </a:p>
          <a:p>
            <a:pPr algn="ctr"/>
            <a:r>
              <a:rPr lang="fr-CA" sz="2000" dirty="0">
                <a:solidFill>
                  <a:schemeClr val="bg1"/>
                </a:solidFill>
              </a:rPr>
              <a:t>Public-cible : Paramédics, RMU, Superviseurs terrain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AFA2CAB-A1CE-41BF-8CCD-D36174CBF5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9654" y="5724686"/>
            <a:ext cx="1989849" cy="91940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8173BCF-F474-4412-A778-C37B94743E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967" y="5642966"/>
            <a:ext cx="2249687" cy="904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12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93219" y="314718"/>
            <a:ext cx="7621757" cy="44660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700" b="0" i="0" kern="1200" cap="all">
                <a:solidFill>
                  <a:srgbClr val="255AA7"/>
                </a:solidFill>
                <a:latin typeface="Myriad Pro Bold SemiExt"/>
                <a:ea typeface="+mj-ea"/>
                <a:cs typeface="Myriad Pro Bold SemiExt"/>
              </a:defRPr>
            </a:lvl1pPr>
          </a:lstStyle>
          <a:p>
            <a:pPr>
              <a:lnSpc>
                <a:spcPct val="80000"/>
              </a:lnSpc>
            </a:pPr>
            <a:r>
              <a:rPr lang="fr-CA" sz="2400" b="1" dirty="0">
                <a:latin typeface="Arial" panose="020B0604020202020204" pitchFamily="34" charset="0"/>
                <a:cs typeface="Arial" panose="020B0604020202020204" pitchFamily="34" charset="0"/>
              </a:rPr>
              <a:t>Protocole de recherche</a:t>
            </a:r>
          </a:p>
        </p:txBody>
      </p:sp>
      <p:sp>
        <p:nvSpPr>
          <p:cNvPr id="9" name="Rectangle 8"/>
          <p:cNvSpPr/>
          <p:nvPr/>
        </p:nvSpPr>
        <p:spPr>
          <a:xfrm>
            <a:off x="4953000" y="515338"/>
            <a:ext cx="3771022" cy="110309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Évaluation de l’implantation et de la satisfaction</a:t>
            </a:r>
          </a:p>
        </p:txBody>
      </p:sp>
      <p:sp>
        <p:nvSpPr>
          <p:cNvPr id="2" name="Parallélogramme 1"/>
          <p:cNvSpPr/>
          <p:nvPr/>
        </p:nvSpPr>
        <p:spPr>
          <a:xfrm>
            <a:off x="117837" y="1895968"/>
            <a:ext cx="2851502" cy="1103095"/>
          </a:xfrm>
          <a:prstGeom prst="parallelogram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400" dirty="0">
                <a:latin typeface="Arial" panose="020B0604020202020204" pitchFamily="34" charset="0"/>
                <a:cs typeface="Arial" panose="020B0604020202020204" pitchFamily="34" charset="0"/>
              </a:rPr>
              <a:t>Analyse documentaire</a:t>
            </a:r>
          </a:p>
        </p:txBody>
      </p:sp>
      <p:sp>
        <p:nvSpPr>
          <p:cNvPr id="11" name="Parallélogramme 10"/>
          <p:cNvSpPr/>
          <p:nvPr/>
        </p:nvSpPr>
        <p:spPr>
          <a:xfrm>
            <a:off x="614115" y="3231163"/>
            <a:ext cx="3071473" cy="1523999"/>
          </a:xfrm>
          <a:prstGeom prst="parallelogram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400" dirty="0">
                <a:latin typeface="Arial" panose="020B0604020202020204" pitchFamily="34" charset="0"/>
                <a:cs typeface="Arial" panose="020B0604020202020204" pitchFamily="34" charset="0"/>
              </a:rPr>
              <a:t>Questionnaires pour les pairs aidants</a:t>
            </a:r>
          </a:p>
        </p:txBody>
      </p:sp>
      <p:sp>
        <p:nvSpPr>
          <p:cNvPr id="13" name="Parallélogramme 12"/>
          <p:cNvSpPr/>
          <p:nvPr/>
        </p:nvSpPr>
        <p:spPr>
          <a:xfrm>
            <a:off x="1931504" y="4981849"/>
            <a:ext cx="2827479" cy="1524000"/>
          </a:xfrm>
          <a:prstGeom prst="parallelogram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400" dirty="0">
                <a:latin typeface="Arial" panose="020B0604020202020204" pitchFamily="34" charset="0"/>
                <a:cs typeface="Arial" panose="020B0604020202020204" pitchFamily="34" charset="0"/>
              </a:rPr>
              <a:t>Grille de complétion des actions</a:t>
            </a:r>
          </a:p>
        </p:txBody>
      </p:sp>
      <p:sp>
        <p:nvSpPr>
          <p:cNvPr id="16" name="Parallélogramme 15"/>
          <p:cNvSpPr/>
          <p:nvPr/>
        </p:nvSpPr>
        <p:spPr>
          <a:xfrm>
            <a:off x="5245010" y="3810133"/>
            <a:ext cx="3108804" cy="1504837"/>
          </a:xfrm>
          <a:prstGeom prst="parallelogram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400" dirty="0">
                <a:latin typeface="Arial" panose="020B0604020202020204" pitchFamily="34" charset="0"/>
                <a:cs typeface="Arial" panose="020B0604020202020204" pitchFamily="34" charset="0"/>
              </a:rPr>
              <a:t>Entretiens semi-dirigés : pairs aidants et bénéficiaires</a:t>
            </a:r>
          </a:p>
        </p:txBody>
      </p:sp>
      <p:cxnSp>
        <p:nvCxnSpPr>
          <p:cNvPr id="4" name="Connecteur droit avec flèche 3"/>
          <p:cNvCxnSpPr>
            <a:cxnSpLocks/>
            <a:stCxn id="9" idx="2"/>
            <a:endCxn id="2" idx="0"/>
          </p:cNvCxnSpPr>
          <p:nvPr/>
        </p:nvCxnSpPr>
        <p:spPr>
          <a:xfrm flipH="1">
            <a:off x="1543588" y="1618433"/>
            <a:ext cx="5294923" cy="27753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>
            <a:cxnSpLocks/>
            <a:stCxn id="9" idx="2"/>
            <a:endCxn id="11" idx="0"/>
          </p:cNvCxnSpPr>
          <p:nvPr/>
        </p:nvCxnSpPr>
        <p:spPr>
          <a:xfrm flipH="1">
            <a:off x="2149852" y="1618433"/>
            <a:ext cx="4688659" cy="161273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>
            <a:cxnSpLocks/>
            <a:stCxn id="9" idx="2"/>
            <a:endCxn id="13" idx="1"/>
          </p:cNvCxnSpPr>
          <p:nvPr/>
        </p:nvCxnSpPr>
        <p:spPr>
          <a:xfrm flipH="1">
            <a:off x="3535744" y="1618433"/>
            <a:ext cx="3302767" cy="336341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cxnSpLocks/>
            <a:stCxn id="9" idx="2"/>
            <a:endCxn id="16" idx="1"/>
          </p:cNvCxnSpPr>
          <p:nvPr/>
        </p:nvCxnSpPr>
        <p:spPr>
          <a:xfrm>
            <a:off x="6838511" y="1618433"/>
            <a:ext cx="149006" cy="21917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>
            <a:extLst>
              <a:ext uri="{FF2B5EF4-FFF2-40B4-BE49-F238E27FC236}">
                <a16:creationId xmlns:a16="http://schemas.microsoft.com/office/drawing/2014/main" id="{1E881DB0-1D10-41D2-91C7-9E1049F888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011" y="5812020"/>
            <a:ext cx="1989849" cy="91940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D4DD65B-6D07-4273-A927-ED92CF7E48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544" y="5778292"/>
            <a:ext cx="2102467" cy="84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804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52400" y="321894"/>
            <a:ext cx="7621757" cy="44660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700" b="0" i="0" kern="1200" cap="all">
                <a:solidFill>
                  <a:srgbClr val="255AA7"/>
                </a:solidFill>
                <a:latin typeface="Myriad Pro Bold SemiExt"/>
                <a:ea typeface="+mj-ea"/>
                <a:cs typeface="Myriad Pro Bold SemiExt"/>
              </a:defRPr>
            </a:lvl1pPr>
          </a:lstStyle>
          <a:p>
            <a:pPr>
              <a:lnSpc>
                <a:spcPct val="80000"/>
              </a:lnSpc>
            </a:pPr>
            <a:r>
              <a:rPr lang="fr-CA" sz="2400" b="1" dirty="0">
                <a:latin typeface="Arial" panose="020B0604020202020204" pitchFamily="34" charset="0"/>
                <a:cs typeface="Arial" panose="020B0604020202020204" pitchFamily="34" charset="0"/>
              </a:rPr>
              <a:t>Protocole de recherche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387990" y="810882"/>
            <a:ext cx="3886200" cy="685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Évaluation de l’efficacité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17451" y="1795417"/>
            <a:ext cx="7227278" cy="685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Évaluation de la condition de base de tous les participants</a:t>
            </a:r>
          </a:p>
        </p:txBody>
      </p:sp>
      <p:cxnSp>
        <p:nvCxnSpPr>
          <p:cNvPr id="8" name="Connecteur droit avec flèche 7"/>
          <p:cNvCxnSpPr>
            <a:cxnSpLocks/>
            <a:stCxn id="15" idx="2"/>
            <a:endCxn id="17" idx="0"/>
          </p:cNvCxnSpPr>
          <p:nvPr/>
        </p:nvCxnSpPr>
        <p:spPr>
          <a:xfrm>
            <a:off x="4331090" y="1496682"/>
            <a:ext cx="0" cy="29873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679895" y="2830183"/>
            <a:ext cx="3302390" cy="685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Événement à stress élevé</a:t>
            </a:r>
          </a:p>
          <a:p>
            <a:pPr algn="ctr"/>
            <a:r>
              <a:rPr lang="fr-CA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(condition critique exclue)</a:t>
            </a:r>
          </a:p>
        </p:txBody>
      </p:sp>
      <p:cxnSp>
        <p:nvCxnSpPr>
          <p:cNvPr id="22" name="Connecteur droit avec flèche 21"/>
          <p:cNvCxnSpPr>
            <a:cxnSpLocks/>
            <a:stCxn id="17" idx="2"/>
            <a:endCxn id="21" idx="0"/>
          </p:cNvCxnSpPr>
          <p:nvPr/>
        </p:nvCxnSpPr>
        <p:spPr>
          <a:xfrm>
            <a:off x="4331090" y="2481217"/>
            <a:ext cx="0" cy="34896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cxnSpLocks/>
            <a:stCxn id="21" idx="2"/>
          </p:cNvCxnSpPr>
          <p:nvPr/>
        </p:nvCxnSpPr>
        <p:spPr>
          <a:xfrm>
            <a:off x="4331090" y="3515983"/>
            <a:ext cx="0" cy="36734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Hexagone 26"/>
          <p:cNvSpPr/>
          <p:nvPr/>
        </p:nvSpPr>
        <p:spPr>
          <a:xfrm>
            <a:off x="2857798" y="3863777"/>
            <a:ext cx="2946583" cy="457200"/>
          </a:xfrm>
          <a:prstGeom prst="hexag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Étude randomisée</a:t>
            </a:r>
          </a:p>
        </p:txBody>
      </p:sp>
      <p:cxnSp>
        <p:nvCxnSpPr>
          <p:cNvPr id="29" name="Connecteur en angle 28"/>
          <p:cNvCxnSpPr>
            <a:cxnSpLocks/>
            <a:stCxn id="27" idx="3"/>
            <a:endCxn id="4099" idx="0"/>
          </p:cNvCxnSpPr>
          <p:nvPr/>
        </p:nvCxnSpPr>
        <p:spPr>
          <a:xfrm rot="10800000" flipV="1">
            <a:off x="2009416" y="4092376"/>
            <a:ext cx="848382" cy="536789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9" name="Rectangle 4098"/>
          <p:cNvSpPr/>
          <p:nvPr/>
        </p:nvSpPr>
        <p:spPr>
          <a:xfrm>
            <a:off x="990601" y="4629166"/>
            <a:ext cx="2037630" cy="1017917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Prise en charge par pairs aidants</a:t>
            </a:r>
          </a:p>
        </p:txBody>
      </p:sp>
      <p:cxnSp>
        <p:nvCxnSpPr>
          <p:cNvPr id="37" name="Connecteur en angle 36"/>
          <p:cNvCxnSpPr>
            <a:cxnSpLocks/>
            <a:stCxn id="27" idx="0"/>
            <a:endCxn id="38" idx="0"/>
          </p:cNvCxnSpPr>
          <p:nvPr/>
        </p:nvCxnSpPr>
        <p:spPr>
          <a:xfrm>
            <a:off x="5804381" y="4092377"/>
            <a:ext cx="772720" cy="536789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5558286" y="4629166"/>
            <a:ext cx="2037629" cy="838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Prise en charge soutien usuel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BB91D8F3-DA7B-4A30-AD4B-A41485A14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1998" y="3017721"/>
            <a:ext cx="685800" cy="68580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58C2780-D033-44E9-875C-C4BFADC5A1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9654" y="5876938"/>
            <a:ext cx="1989849" cy="91940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9C5B7EA-39E5-4F2E-85CB-E124FE54C4A9}"/>
              </a:ext>
            </a:extLst>
          </p:cNvPr>
          <p:cNvSpPr txBox="1"/>
          <p:nvPr/>
        </p:nvSpPr>
        <p:spPr>
          <a:xfrm>
            <a:off x="6639953" y="3282275"/>
            <a:ext cx="2883728" cy="246691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A" b="1" dirty="0">
                <a:latin typeface="Arial" panose="020B0604020202020204" pitchFamily="34" charset="0"/>
                <a:cs typeface="Arial" panose="020B0604020202020204" pitchFamily="34" charset="0"/>
              </a:rPr>
              <a:t>Appel psychologue (24-48h) </a:t>
            </a:r>
          </a:p>
          <a:p>
            <a:pPr algn="ctr"/>
            <a:r>
              <a:rPr lang="fr-CA" b="1" dirty="0">
                <a:latin typeface="Arial" panose="020B0604020202020204" pitchFamily="34" charset="0"/>
                <a:cs typeface="Arial" panose="020B0604020202020204" pitchFamily="34" charset="0"/>
              </a:rPr>
              <a:t>+ suivi PAE </a:t>
            </a:r>
          </a:p>
          <a:p>
            <a:pPr algn="ctr"/>
            <a:r>
              <a:rPr lang="fr-CA" b="1" dirty="0">
                <a:latin typeface="Arial" panose="020B0604020202020204" pitchFamily="34" charset="0"/>
                <a:cs typeface="Arial" panose="020B0604020202020204" pitchFamily="34" charset="0"/>
              </a:rPr>
              <a:t>+ monitorage CET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05CAD8E-98E1-4969-AB27-A33794C439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2590" y="5793532"/>
            <a:ext cx="2223581" cy="893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90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49">
            <a:extLst>
              <a:ext uri="{FF2B5EF4-FFF2-40B4-BE49-F238E27FC236}">
                <a16:creationId xmlns:a16="http://schemas.microsoft.com/office/drawing/2014/main" id="{94591FAD-75A4-4140-858B-34ADE52DED43}"/>
              </a:ext>
            </a:extLst>
          </p:cNvPr>
          <p:cNvGrpSpPr/>
          <p:nvPr/>
        </p:nvGrpSpPr>
        <p:grpSpPr>
          <a:xfrm>
            <a:off x="982709" y="770874"/>
            <a:ext cx="7178581" cy="4983965"/>
            <a:chOff x="747066" y="781464"/>
            <a:chExt cx="7840257" cy="5499548"/>
          </a:xfrm>
        </p:grpSpPr>
        <p:sp>
          <p:nvSpPr>
            <p:cNvPr id="5" name="Hexagone 31">
              <a:extLst>
                <a:ext uri="{FF2B5EF4-FFF2-40B4-BE49-F238E27FC236}">
                  <a16:creationId xmlns:a16="http://schemas.microsoft.com/office/drawing/2014/main" id="{C64F4BE4-43F3-4938-8E03-667F38F573B3}"/>
                </a:ext>
              </a:extLst>
            </p:cNvPr>
            <p:cNvSpPr/>
            <p:nvPr/>
          </p:nvSpPr>
          <p:spPr>
            <a:xfrm>
              <a:off x="3264852" y="781464"/>
              <a:ext cx="2821922" cy="838200"/>
            </a:xfrm>
            <a:prstGeom prst="hexagon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2000" dirty="0">
                  <a:latin typeface="Arial" panose="020B0604020202020204" pitchFamily="34" charset="0"/>
                  <a:cs typeface="Arial" panose="020B0604020202020204" pitchFamily="34" charset="0"/>
                </a:rPr>
                <a:t>Étude randomisée</a:t>
              </a:r>
            </a:p>
          </p:txBody>
        </p:sp>
        <p:cxnSp>
          <p:nvCxnSpPr>
            <p:cNvPr id="6" name="Connecteur en angle 32">
              <a:extLst>
                <a:ext uri="{FF2B5EF4-FFF2-40B4-BE49-F238E27FC236}">
                  <a16:creationId xmlns:a16="http://schemas.microsoft.com/office/drawing/2014/main" id="{0636BF1E-E2DB-46C3-8242-261B06DBACF6}"/>
                </a:ext>
              </a:extLst>
            </p:cNvPr>
            <p:cNvCxnSpPr>
              <a:cxnSpLocks/>
              <a:stCxn id="5" idx="3"/>
              <a:endCxn id="7" idx="0"/>
            </p:cNvCxnSpPr>
            <p:nvPr/>
          </p:nvCxnSpPr>
          <p:spPr>
            <a:xfrm rot="10800000" flipV="1">
              <a:off x="2391355" y="1200565"/>
              <a:ext cx="873498" cy="649510"/>
            </a:xfrm>
            <a:prstGeom prst="bentConnector2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C0A8CF5-6F56-40EC-98C4-6BF0BB0208D5}"/>
                </a:ext>
              </a:extLst>
            </p:cNvPr>
            <p:cNvSpPr/>
            <p:nvPr/>
          </p:nvSpPr>
          <p:spPr>
            <a:xfrm>
              <a:off x="1142999" y="1850074"/>
              <a:ext cx="2496710" cy="83820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2000" dirty="0">
                  <a:latin typeface="Arial" panose="020B0604020202020204" pitchFamily="34" charset="0"/>
                  <a:cs typeface="Arial" panose="020B0604020202020204" pitchFamily="34" charset="0"/>
                </a:rPr>
                <a:t>Prise en charge par pairs aidants</a:t>
              </a:r>
            </a:p>
          </p:txBody>
        </p:sp>
        <p:cxnSp>
          <p:nvCxnSpPr>
            <p:cNvPr id="8" name="Connecteur en angle 34">
              <a:extLst>
                <a:ext uri="{FF2B5EF4-FFF2-40B4-BE49-F238E27FC236}">
                  <a16:creationId xmlns:a16="http://schemas.microsoft.com/office/drawing/2014/main" id="{417DFD5D-C9AF-434A-9D2D-07EDF5A8A00D}"/>
                </a:ext>
              </a:extLst>
            </p:cNvPr>
            <p:cNvCxnSpPr>
              <a:cxnSpLocks/>
              <a:stCxn id="5" idx="0"/>
              <a:endCxn id="9" idx="0"/>
            </p:cNvCxnSpPr>
            <p:nvPr/>
          </p:nvCxnSpPr>
          <p:spPr>
            <a:xfrm>
              <a:off x="6086774" y="1200565"/>
              <a:ext cx="790338" cy="644467"/>
            </a:xfrm>
            <a:prstGeom prst="bentConnector2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81D0834-3CCA-422B-A869-77D979819A0D}"/>
                </a:ext>
              </a:extLst>
            </p:cNvPr>
            <p:cNvSpPr/>
            <p:nvPr/>
          </p:nvSpPr>
          <p:spPr>
            <a:xfrm>
              <a:off x="5786886" y="1845031"/>
              <a:ext cx="2180453" cy="838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2000" dirty="0">
                  <a:latin typeface="Arial" panose="020B0604020202020204" pitchFamily="34" charset="0"/>
                  <a:cs typeface="Arial" panose="020B0604020202020204" pitchFamily="34" charset="0"/>
                </a:rPr>
                <a:t>Prise en charge soutien usuel</a:t>
              </a:r>
            </a:p>
          </p:txBody>
        </p:sp>
        <p:sp>
          <p:nvSpPr>
            <p:cNvPr id="10" name="Ellipse 1">
              <a:extLst>
                <a:ext uri="{FF2B5EF4-FFF2-40B4-BE49-F238E27FC236}">
                  <a16:creationId xmlns:a16="http://schemas.microsoft.com/office/drawing/2014/main" id="{5B5AD66A-4E4A-4B0D-BFEE-1A171A0A6DDB}"/>
                </a:ext>
              </a:extLst>
            </p:cNvPr>
            <p:cNvSpPr/>
            <p:nvPr/>
          </p:nvSpPr>
          <p:spPr>
            <a:xfrm>
              <a:off x="747066" y="3116317"/>
              <a:ext cx="7840257" cy="162454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2000" dirty="0">
                  <a:latin typeface="Arial" panose="020B0604020202020204" pitchFamily="34" charset="0"/>
                  <a:cs typeface="Arial" panose="020B0604020202020204" pitchFamily="34" charset="0"/>
                </a:rPr>
                <a:t>Possibilité d’avoir recours aux pairs aidants ou soutien usuel si l’employé le demande :</a:t>
              </a:r>
            </a:p>
            <a:p>
              <a:pPr algn="ctr"/>
              <a:r>
                <a:rPr lang="fr-CA" sz="2000" dirty="0">
                  <a:latin typeface="Arial" panose="020B0604020202020204" pitchFamily="34" charset="0"/>
                  <a:cs typeface="Arial" panose="020B0604020202020204" pitchFamily="34" charset="0"/>
                </a:rPr>
                <a:t>Après 30 jours : maintien recherche</a:t>
              </a:r>
            </a:p>
            <a:p>
              <a:pPr algn="ctr"/>
              <a:r>
                <a:rPr lang="fr-CA" sz="2000" dirty="0">
                  <a:latin typeface="Arial" panose="020B0604020202020204" pitchFamily="34" charset="0"/>
                  <a:cs typeface="Arial" panose="020B0604020202020204" pitchFamily="34" charset="0"/>
                </a:rPr>
                <a:t>Avant 30 jours : exclusion recherche</a:t>
              </a:r>
            </a:p>
          </p:txBody>
        </p:sp>
        <p:cxnSp>
          <p:nvCxnSpPr>
            <p:cNvPr id="11" name="Connecteur droit avec flèche 5">
              <a:extLst>
                <a:ext uri="{FF2B5EF4-FFF2-40B4-BE49-F238E27FC236}">
                  <a16:creationId xmlns:a16="http://schemas.microsoft.com/office/drawing/2014/main" id="{D0FAD7E7-A9DF-491C-A4C9-9CD1746E2924}"/>
                </a:ext>
              </a:extLst>
            </p:cNvPr>
            <p:cNvCxnSpPr>
              <a:cxnSpLocks/>
              <a:stCxn id="7" idx="2"/>
              <a:endCxn id="10" idx="1"/>
            </p:cNvCxnSpPr>
            <p:nvPr/>
          </p:nvCxnSpPr>
          <p:spPr>
            <a:xfrm flipH="1">
              <a:off x="1895245" y="2688275"/>
              <a:ext cx="496109" cy="6659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avec flèche 36">
              <a:extLst>
                <a:ext uri="{FF2B5EF4-FFF2-40B4-BE49-F238E27FC236}">
                  <a16:creationId xmlns:a16="http://schemas.microsoft.com/office/drawing/2014/main" id="{B7A47D60-7D4D-4467-8700-1FE6FEC9213C}"/>
                </a:ext>
              </a:extLst>
            </p:cNvPr>
            <p:cNvCxnSpPr>
              <a:cxnSpLocks/>
              <a:stCxn id="9" idx="2"/>
              <a:endCxn id="10" idx="7"/>
            </p:cNvCxnSpPr>
            <p:nvPr/>
          </p:nvCxnSpPr>
          <p:spPr>
            <a:xfrm>
              <a:off x="6877112" y="2683232"/>
              <a:ext cx="562031" cy="67099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73DB270-382D-49BC-BE7C-533046B4181F}"/>
                </a:ext>
              </a:extLst>
            </p:cNvPr>
            <p:cNvSpPr/>
            <p:nvPr/>
          </p:nvSpPr>
          <p:spPr>
            <a:xfrm>
              <a:off x="1028257" y="5101720"/>
              <a:ext cx="7074010" cy="117929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2000" dirty="0">
                  <a:latin typeface="Arial" panose="020B0604020202020204" pitchFamily="34" charset="0"/>
                  <a:cs typeface="Arial" panose="020B0604020202020204" pitchFamily="34" charset="0"/>
                </a:rPr>
                <a:t>Questionnaires sur la santé psychologique à 4 reprises </a:t>
              </a:r>
            </a:p>
            <a:p>
              <a:pPr algn="ctr"/>
              <a:r>
                <a:rPr lang="fr-CA" sz="2000" dirty="0">
                  <a:latin typeface="Arial" panose="020B0604020202020204" pitchFamily="34" charset="0"/>
                  <a:cs typeface="Arial" panose="020B0604020202020204" pitchFamily="34" charset="0"/>
                </a:rPr>
                <a:t>3j, 7j, 1 mois et 3 mois après l’événement</a:t>
              </a:r>
            </a:p>
          </p:txBody>
        </p:sp>
        <p:cxnSp>
          <p:nvCxnSpPr>
            <p:cNvPr id="14" name="Connecteur droit avec flèche 40">
              <a:extLst>
                <a:ext uri="{FF2B5EF4-FFF2-40B4-BE49-F238E27FC236}">
                  <a16:creationId xmlns:a16="http://schemas.microsoft.com/office/drawing/2014/main" id="{E30BD419-6594-4AF6-AA40-5EF6781D8F5B}"/>
                </a:ext>
              </a:extLst>
            </p:cNvPr>
            <p:cNvCxnSpPr>
              <a:cxnSpLocks/>
              <a:stCxn id="10" idx="4"/>
            </p:cNvCxnSpPr>
            <p:nvPr/>
          </p:nvCxnSpPr>
          <p:spPr>
            <a:xfrm>
              <a:off x="4667195" y="4740863"/>
              <a:ext cx="8617" cy="33816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itle 1">
            <a:extLst>
              <a:ext uri="{FF2B5EF4-FFF2-40B4-BE49-F238E27FC236}">
                <a16:creationId xmlns:a16="http://schemas.microsoft.com/office/drawing/2014/main" id="{15C457BA-725D-4E7A-8F97-E4225AC4C5AF}"/>
              </a:ext>
            </a:extLst>
          </p:cNvPr>
          <p:cNvSpPr txBox="1">
            <a:spLocks/>
          </p:cNvSpPr>
          <p:nvPr/>
        </p:nvSpPr>
        <p:spPr>
          <a:xfrm>
            <a:off x="76200" y="202174"/>
            <a:ext cx="7621757" cy="44660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700" b="0" i="0" kern="1200" cap="all">
                <a:solidFill>
                  <a:srgbClr val="255AA7"/>
                </a:solidFill>
                <a:latin typeface="Myriad Pro Bold SemiExt"/>
                <a:ea typeface="+mj-ea"/>
                <a:cs typeface="Myriad Pro Bold SemiExt"/>
              </a:defRPr>
            </a:lvl1pPr>
          </a:lstStyle>
          <a:p>
            <a:pPr>
              <a:lnSpc>
                <a:spcPct val="80000"/>
              </a:lnSpc>
            </a:pPr>
            <a:r>
              <a:rPr lang="fr-CA" sz="2400" b="1" dirty="0">
                <a:latin typeface="Arial" panose="020B0604020202020204" pitchFamily="34" charset="0"/>
                <a:cs typeface="Arial" panose="020B0604020202020204" pitchFamily="34" charset="0"/>
              </a:rPr>
              <a:t>Protocole de recherche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E8B194E-4080-45C2-9648-B4D1FCD775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9654" y="5876938"/>
            <a:ext cx="1989849" cy="91940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D18949B-A092-4C75-992D-0BBBB1624C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322" y="5876938"/>
            <a:ext cx="2154332" cy="8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960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e 26"/>
          <p:cNvGrpSpPr/>
          <p:nvPr/>
        </p:nvGrpSpPr>
        <p:grpSpPr>
          <a:xfrm>
            <a:off x="266572" y="639511"/>
            <a:ext cx="8743577" cy="3039768"/>
            <a:chOff x="103280" y="1752600"/>
            <a:chExt cx="8779069" cy="2203832"/>
          </a:xfrm>
        </p:grpSpPr>
        <p:grpSp>
          <p:nvGrpSpPr>
            <p:cNvPr id="21" name="Groupe 20"/>
            <p:cNvGrpSpPr/>
            <p:nvPr/>
          </p:nvGrpSpPr>
          <p:grpSpPr>
            <a:xfrm>
              <a:off x="293781" y="2674386"/>
              <a:ext cx="8588568" cy="1282046"/>
              <a:chOff x="479232" y="1902288"/>
              <a:chExt cx="8588568" cy="1282046"/>
            </a:xfrm>
          </p:grpSpPr>
          <p:sp>
            <p:nvSpPr>
              <p:cNvPr id="20" name="Flèche droite 19"/>
              <p:cNvSpPr/>
              <p:nvPr/>
            </p:nvSpPr>
            <p:spPr>
              <a:xfrm>
                <a:off x="7391400" y="1921066"/>
                <a:ext cx="1676400" cy="1263268"/>
              </a:xfrm>
              <a:prstGeom prst="righ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A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572000" y="2209800"/>
                <a:ext cx="1219200" cy="6858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dirty="0">
                    <a:solidFill>
                      <a:schemeClr val="tx1"/>
                    </a:solidFill>
                    <a:highlight>
                      <a:srgbClr val="FFFF00"/>
                    </a:highlight>
                  </a:rPr>
                  <a:t>7 </a:t>
                </a:r>
                <a:r>
                  <a:rPr lang="en-CA" dirty="0" err="1">
                    <a:solidFill>
                      <a:schemeClr val="tx1"/>
                    </a:solidFill>
                    <a:highlight>
                      <a:srgbClr val="FFFF00"/>
                    </a:highlight>
                  </a:rPr>
                  <a:t>jours</a:t>
                </a:r>
                <a:endParaRPr lang="fr-CA" dirty="0">
                  <a:solidFill>
                    <a:schemeClr val="tx1"/>
                  </a:solidFill>
                  <a:highlight>
                    <a:srgbClr val="FFFF00"/>
                  </a:highlight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791200" y="2209800"/>
                <a:ext cx="1219200" cy="68580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2000" dirty="0">
                    <a:solidFill>
                      <a:schemeClr val="tx1"/>
                    </a:solidFill>
                  </a:rPr>
                  <a:t>1 </a:t>
                </a:r>
                <a:r>
                  <a:rPr lang="en-CA" sz="2000" dirty="0" err="1">
                    <a:solidFill>
                      <a:schemeClr val="tx1"/>
                    </a:solidFill>
                  </a:rPr>
                  <a:t>mois</a:t>
                </a:r>
                <a:endParaRPr lang="fr-CA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Explosion 1 12"/>
              <p:cNvSpPr/>
              <p:nvPr/>
            </p:nvSpPr>
            <p:spPr>
              <a:xfrm>
                <a:off x="1303596" y="1902288"/>
                <a:ext cx="2568764" cy="1219200"/>
              </a:xfrm>
              <a:prstGeom prst="irregularSeal1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2000" dirty="0" err="1"/>
                  <a:t>Événement</a:t>
                </a:r>
                <a:r>
                  <a:rPr lang="en-CA" sz="2000" dirty="0"/>
                  <a:t> </a:t>
                </a: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479232" y="2198476"/>
                <a:ext cx="1219200" cy="68580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2000" dirty="0">
                    <a:solidFill>
                      <a:schemeClr val="tx1"/>
                    </a:solidFill>
                  </a:rPr>
                  <a:t>Condition de base</a:t>
                </a:r>
                <a:endParaRPr lang="fr-CA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7010400" y="2209800"/>
                <a:ext cx="1219200" cy="68580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2000" dirty="0">
                    <a:solidFill>
                      <a:schemeClr val="tx1"/>
                    </a:solidFill>
                  </a:rPr>
                  <a:t>3 </a:t>
                </a:r>
                <a:r>
                  <a:rPr lang="en-CA" sz="2000" dirty="0" err="1">
                    <a:solidFill>
                      <a:schemeClr val="tx1"/>
                    </a:solidFill>
                  </a:rPr>
                  <a:t>mois</a:t>
                </a:r>
                <a:endParaRPr lang="fr-CA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352800" y="2209800"/>
                <a:ext cx="1219200" cy="6858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2000" dirty="0">
                    <a:solidFill>
                      <a:schemeClr val="tx1"/>
                    </a:solidFill>
                  </a:rPr>
                  <a:t>3 </a:t>
                </a:r>
                <a:r>
                  <a:rPr lang="en-CA" sz="2000" dirty="0" err="1">
                    <a:solidFill>
                      <a:schemeClr val="tx1"/>
                    </a:solidFill>
                  </a:rPr>
                  <a:t>jours</a:t>
                </a:r>
                <a:endParaRPr lang="fr-CA" sz="20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2" name="Accolade ouvrante 21"/>
            <p:cNvSpPr/>
            <p:nvPr/>
          </p:nvSpPr>
          <p:spPr>
            <a:xfrm rot="5400000">
              <a:off x="5300949" y="162498"/>
              <a:ext cx="609600" cy="4876800"/>
            </a:xfrm>
            <a:prstGeom prst="leftBrace">
              <a:avLst>
                <a:gd name="adj1" fmla="val 80622"/>
                <a:gd name="adj2" fmla="val 50000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3" name="Rectangle à coins arrondis 22"/>
            <p:cNvSpPr/>
            <p:nvPr/>
          </p:nvSpPr>
          <p:spPr>
            <a:xfrm>
              <a:off x="4234148" y="1752600"/>
              <a:ext cx="4020899" cy="5334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400" b="1" dirty="0">
                  <a:solidFill>
                    <a:schemeClr val="tx1"/>
                  </a:solidFill>
                </a:rPr>
                <a:t>Évaluation</a:t>
              </a:r>
              <a:r>
                <a:rPr lang="en-CA" sz="2400" b="1" dirty="0">
                  <a:solidFill>
                    <a:schemeClr val="tx1"/>
                  </a:solidFill>
                </a:rPr>
                <a:t> post-</a:t>
              </a:r>
              <a:r>
                <a:rPr lang="en-CA" sz="2400" b="1" dirty="0" err="1">
                  <a:solidFill>
                    <a:schemeClr val="tx1"/>
                  </a:solidFill>
                </a:rPr>
                <a:t>traumatique</a:t>
              </a:r>
              <a:endParaRPr lang="en-CA" sz="2400" b="1" dirty="0">
                <a:solidFill>
                  <a:schemeClr val="tx1"/>
                </a:solidFill>
              </a:endParaRPr>
            </a:p>
            <a:p>
              <a:pPr algn="ctr"/>
              <a:r>
                <a:rPr lang="en-CA" sz="2400" b="1" dirty="0">
                  <a:solidFill>
                    <a:srgbClr val="FF0000"/>
                  </a:solidFill>
                </a:rPr>
                <a:t>20-25 </a:t>
              </a:r>
              <a:r>
                <a:rPr lang="fr-FR" sz="2400" b="1" dirty="0">
                  <a:solidFill>
                    <a:srgbClr val="FF0000"/>
                  </a:solidFill>
                </a:rPr>
                <a:t>min</a:t>
              </a:r>
            </a:p>
          </p:txBody>
        </p:sp>
        <p:sp>
          <p:nvSpPr>
            <p:cNvPr id="24" name="Rectangle à coins arrondis 23"/>
            <p:cNvSpPr/>
            <p:nvPr/>
          </p:nvSpPr>
          <p:spPr>
            <a:xfrm>
              <a:off x="103280" y="1752600"/>
              <a:ext cx="1600200" cy="5334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400" b="1" dirty="0">
                  <a:solidFill>
                    <a:schemeClr val="tx1"/>
                  </a:solidFill>
                </a:rPr>
                <a:t>Évaluation</a:t>
              </a:r>
              <a:endParaRPr lang="en-CA" sz="2400" b="1" dirty="0">
                <a:solidFill>
                  <a:schemeClr val="tx1"/>
                </a:solidFill>
              </a:endParaRPr>
            </a:p>
            <a:p>
              <a:pPr algn="ctr"/>
              <a:r>
                <a:rPr lang="en-CA" sz="2400" b="1" dirty="0">
                  <a:solidFill>
                    <a:srgbClr val="FF0000"/>
                  </a:solidFill>
                </a:rPr>
                <a:t>15 </a:t>
              </a:r>
              <a:r>
                <a:rPr lang="fr-FR" sz="2400" b="1" dirty="0">
                  <a:solidFill>
                    <a:srgbClr val="FF0000"/>
                  </a:solidFill>
                </a:rPr>
                <a:t>min</a:t>
              </a:r>
            </a:p>
          </p:txBody>
        </p:sp>
        <p:cxnSp>
          <p:nvCxnSpPr>
            <p:cNvPr id="26" name="Connecteur droit avec flèche 25"/>
            <p:cNvCxnSpPr>
              <a:cxnSpLocks/>
              <a:stCxn id="24" idx="2"/>
              <a:endCxn id="7" idx="0"/>
            </p:cNvCxnSpPr>
            <p:nvPr/>
          </p:nvCxnSpPr>
          <p:spPr>
            <a:xfrm>
              <a:off x="903381" y="2286000"/>
              <a:ext cx="1" cy="6845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ZoneTexte 27"/>
          <p:cNvSpPr txBox="1"/>
          <p:nvPr/>
        </p:nvSpPr>
        <p:spPr>
          <a:xfrm>
            <a:off x="266572" y="3592595"/>
            <a:ext cx="575661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Les questionnaires :</a:t>
            </a:r>
          </a:p>
          <a:p>
            <a:pPr marL="285750" indent="-285750">
              <a:buFontTx/>
              <a:buChar char="-"/>
            </a:pPr>
            <a:r>
              <a:rPr lang="fr-FR" sz="2000" b="1" dirty="0"/>
              <a:t>Événements potentiellement traumatiques vécus</a:t>
            </a:r>
          </a:p>
          <a:p>
            <a:pPr marL="285750" indent="-285750">
              <a:buFontTx/>
              <a:buChar char="-"/>
            </a:pPr>
            <a:r>
              <a:rPr lang="fr-FR" sz="2000" b="1" dirty="0"/>
              <a:t>Trouble de stress aigu</a:t>
            </a:r>
          </a:p>
          <a:p>
            <a:pPr marL="285750" indent="-285750">
              <a:buFontTx/>
              <a:buChar char="-"/>
            </a:pPr>
            <a:r>
              <a:rPr lang="fr-FR" sz="2000" b="1" dirty="0"/>
              <a:t>Trouble de stress post-traumatique</a:t>
            </a:r>
          </a:p>
          <a:p>
            <a:pPr marL="285750" indent="-285750">
              <a:buFontTx/>
              <a:buChar char="-"/>
            </a:pPr>
            <a:r>
              <a:rPr lang="fr-FR" sz="2000" b="1" dirty="0"/>
              <a:t>Symptômes dépressifs</a:t>
            </a:r>
          </a:p>
          <a:p>
            <a:pPr marL="285750" indent="-285750">
              <a:buFontTx/>
              <a:buChar char="-"/>
            </a:pPr>
            <a:r>
              <a:rPr lang="fr-FR" sz="2000" b="1" dirty="0"/>
              <a:t>Symptômes anxieux</a:t>
            </a:r>
          </a:p>
          <a:p>
            <a:pPr marL="285750" indent="-285750">
              <a:buFontTx/>
              <a:buChar char="-"/>
            </a:pPr>
            <a:r>
              <a:rPr lang="fr-FR" sz="2000" b="1" dirty="0"/>
              <a:t>Consommation d’alcool et drogue</a:t>
            </a:r>
          </a:p>
          <a:p>
            <a:pPr marL="285750" indent="-285750">
              <a:buFontTx/>
              <a:buChar char="-"/>
            </a:pPr>
            <a:r>
              <a:rPr lang="fr-FR" sz="2000" b="1" dirty="0"/>
              <a:t>Données sur l’absentéisme</a:t>
            </a:r>
          </a:p>
          <a:p>
            <a:pPr marL="285750" indent="-285750">
              <a:buFontTx/>
              <a:buChar char="-"/>
            </a:pPr>
            <a:r>
              <a:rPr lang="fr-FR" sz="2000" b="1" dirty="0"/>
              <a:t>Rythme cardiaque</a:t>
            </a:r>
            <a:endParaRPr lang="fr-FR" sz="2000" dirty="0"/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D632D506-B911-4054-AB3C-608481454650}"/>
              </a:ext>
            </a:extLst>
          </p:cNvPr>
          <p:cNvSpPr txBox="1">
            <a:spLocks/>
          </p:cNvSpPr>
          <p:nvPr/>
        </p:nvSpPr>
        <p:spPr>
          <a:xfrm>
            <a:off x="76200" y="202174"/>
            <a:ext cx="7621757" cy="44660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700" b="0" i="0" kern="1200" cap="all">
                <a:solidFill>
                  <a:srgbClr val="255AA7"/>
                </a:solidFill>
                <a:latin typeface="Myriad Pro Bold SemiExt"/>
                <a:ea typeface="+mj-ea"/>
                <a:cs typeface="Myriad Pro Bold SemiExt"/>
              </a:defRPr>
            </a:lvl1pPr>
          </a:lstStyle>
          <a:p>
            <a:pPr>
              <a:lnSpc>
                <a:spcPct val="80000"/>
              </a:lnSpc>
            </a:pPr>
            <a:r>
              <a:rPr lang="fr-CA" sz="2400" b="1" dirty="0">
                <a:latin typeface="Arial" panose="020B0604020202020204" pitchFamily="34" charset="0"/>
                <a:cs typeface="Arial" panose="020B0604020202020204" pitchFamily="34" charset="0"/>
              </a:rPr>
              <a:t>Protocole de recherche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82214594-299A-4645-8AD1-3BB87B3408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6917" y="5867415"/>
            <a:ext cx="1989849" cy="91940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6570FB4-3C2F-4EFC-947C-84180D9A8A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272" y="5797366"/>
            <a:ext cx="2095822" cy="842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754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49">
            <a:extLst>
              <a:ext uri="{FF2B5EF4-FFF2-40B4-BE49-F238E27FC236}">
                <a16:creationId xmlns:a16="http://schemas.microsoft.com/office/drawing/2014/main" id="{94591FAD-75A4-4140-858B-34ADE52DED43}"/>
              </a:ext>
            </a:extLst>
          </p:cNvPr>
          <p:cNvGrpSpPr/>
          <p:nvPr/>
        </p:nvGrpSpPr>
        <p:grpSpPr>
          <a:xfrm>
            <a:off x="759491" y="2044630"/>
            <a:ext cx="6991920" cy="3260488"/>
            <a:chOff x="747067" y="2683232"/>
            <a:chExt cx="7636391" cy="3597780"/>
          </a:xfrm>
        </p:grpSpPr>
        <p:sp>
          <p:nvSpPr>
            <p:cNvPr id="10" name="Ellipse 1">
              <a:extLst>
                <a:ext uri="{FF2B5EF4-FFF2-40B4-BE49-F238E27FC236}">
                  <a16:creationId xmlns:a16="http://schemas.microsoft.com/office/drawing/2014/main" id="{5B5AD66A-4E4A-4B0D-BFEE-1A171A0A6DDB}"/>
                </a:ext>
              </a:extLst>
            </p:cNvPr>
            <p:cNvSpPr/>
            <p:nvPr/>
          </p:nvSpPr>
          <p:spPr>
            <a:xfrm>
              <a:off x="747067" y="3116318"/>
              <a:ext cx="7636391" cy="153466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Analyses des données</a:t>
              </a:r>
            </a:p>
          </p:txBody>
        </p:sp>
        <p:cxnSp>
          <p:nvCxnSpPr>
            <p:cNvPr id="11" name="Connecteur droit avec flèche 5">
              <a:extLst>
                <a:ext uri="{FF2B5EF4-FFF2-40B4-BE49-F238E27FC236}">
                  <a16:creationId xmlns:a16="http://schemas.microsoft.com/office/drawing/2014/main" id="{D0FAD7E7-A9DF-491C-A4C9-9CD1746E2924}"/>
                </a:ext>
              </a:extLst>
            </p:cNvPr>
            <p:cNvCxnSpPr>
              <a:cxnSpLocks/>
              <a:endCxn id="10" idx="1"/>
            </p:cNvCxnSpPr>
            <p:nvPr/>
          </p:nvCxnSpPr>
          <p:spPr>
            <a:xfrm flipH="1">
              <a:off x="1865391" y="2688274"/>
              <a:ext cx="525964" cy="65279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avec flèche 36">
              <a:extLst>
                <a:ext uri="{FF2B5EF4-FFF2-40B4-BE49-F238E27FC236}">
                  <a16:creationId xmlns:a16="http://schemas.microsoft.com/office/drawing/2014/main" id="{B7A47D60-7D4D-4467-8700-1FE6FEC9213C}"/>
                </a:ext>
              </a:extLst>
            </p:cNvPr>
            <p:cNvCxnSpPr>
              <a:cxnSpLocks/>
              <a:endCxn id="10" idx="7"/>
            </p:cNvCxnSpPr>
            <p:nvPr/>
          </p:nvCxnSpPr>
          <p:spPr>
            <a:xfrm>
              <a:off x="6877112" y="2683232"/>
              <a:ext cx="388022" cy="65783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73DB270-382D-49BC-BE7C-533046B4181F}"/>
                </a:ext>
              </a:extLst>
            </p:cNvPr>
            <p:cNvSpPr/>
            <p:nvPr/>
          </p:nvSpPr>
          <p:spPr>
            <a:xfrm>
              <a:off x="1028257" y="5101720"/>
              <a:ext cx="7074010" cy="1179292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2400" dirty="0">
                  <a:latin typeface="Arial" panose="020B0604020202020204" pitchFamily="34" charset="0"/>
                  <a:cs typeface="Arial" panose="020B0604020202020204" pitchFamily="34" charset="0"/>
                </a:rPr>
                <a:t>Publications des résultats de l’étude</a:t>
              </a:r>
            </a:p>
            <a:p>
              <a:pPr algn="ctr"/>
              <a:r>
                <a:rPr lang="fr-CA" sz="2400" dirty="0">
                  <a:latin typeface="Arial" panose="020B0604020202020204" pitchFamily="34" charset="0"/>
                  <a:cs typeface="Arial" panose="020B0604020202020204" pitchFamily="34" charset="0"/>
                </a:rPr>
                <a:t>et </a:t>
              </a:r>
            </a:p>
            <a:p>
              <a:pPr algn="ctr"/>
              <a:r>
                <a:rPr lang="fr-CA" sz="2400" dirty="0">
                  <a:latin typeface="Arial" panose="020B0604020202020204" pitchFamily="34" charset="0"/>
                  <a:cs typeface="Arial" panose="020B0604020202020204" pitchFamily="34" charset="0"/>
                </a:rPr>
                <a:t>Énoncé des recommandations</a:t>
              </a:r>
            </a:p>
          </p:txBody>
        </p:sp>
        <p:cxnSp>
          <p:nvCxnSpPr>
            <p:cNvPr id="14" name="Connecteur droit avec flèche 40">
              <a:extLst>
                <a:ext uri="{FF2B5EF4-FFF2-40B4-BE49-F238E27FC236}">
                  <a16:creationId xmlns:a16="http://schemas.microsoft.com/office/drawing/2014/main" id="{E30BD419-6594-4AF6-AA40-5EF6781D8F5B}"/>
                </a:ext>
              </a:extLst>
            </p:cNvPr>
            <p:cNvCxnSpPr>
              <a:cxnSpLocks/>
              <a:stCxn id="10" idx="4"/>
              <a:endCxn id="13" idx="0"/>
            </p:cNvCxnSpPr>
            <p:nvPr/>
          </p:nvCxnSpPr>
          <p:spPr>
            <a:xfrm>
              <a:off x="4565263" y="4650987"/>
              <a:ext cx="0" cy="45073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E6E57722-3034-4F78-9E96-FBF0E05261D3}"/>
              </a:ext>
            </a:extLst>
          </p:cNvPr>
          <p:cNvSpPr/>
          <p:nvPr/>
        </p:nvSpPr>
        <p:spPr>
          <a:xfrm>
            <a:off x="4916229" y="789825"/>
            <a:ext cx="2807886" cy="124547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Évaluation de l’implantation et de la satisfaction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52D4856-67F2-42C5-87A3-DD78FB149D59}"/>
              </a:ext>
            </a:extLst>
          </p:cNvPr>
          <p:cNvSpPr/>
          <p:nvPr/>
        </p:nvSpPr>
        <p:spPr>
          <a:xfrm>
            <a:off x="1230714" y="825432"/>
            <a:ext cx="2656176" cy="121919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Évaluation de l’efficacité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14D072DF-A702-482B-9508-864BB975C9B8}"/>
              </a:ext>
            </a:extLst>
          </p:cNvPr>
          <p:cNvSpPr txBox="1">
            <a:spLocks/>
          </p:cNvSpPr>
          <p:nvPr/>
        </p:nvSpPr>
        <p:spPr>
          <a:xfrm>
            <a:off x="76200" y="202174"/>
            <a:ext cx="7621757" cy="44660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700" b="0" i="0" kern="1200" cap="all">
                <a:solidFill>
                  <a:srgbClr val="255AA7"/>
                </a:solidFill>
                <a:latin typeface="Myriad Pro Bold SemiExt"/>
                <a:ea typeface="+mj-ea"/>
                <a:cs typeface="Myriad Pro Bold SemiExt"/>
              </a:defRPr>
            </a:lvl1pPr>
          </a:lstStyle>
          <a:p>
            <a:pPr>
              <a:lnSpc>
                <a:spcPct val="80000"/>
              </a:lnSpc>
            </a:pPr>
            <a:r>
              <a:rPr lang="fr-CA" sz="2400" b="1" dirty="0">
                <a:latin typeface="Arial" panose="020B0604020202020204" pitchFamily="34" charset="0"/>
                <a:cs typeface="Arial" panose="020B0604020202020204" pitchFamily="34" charset="0"/>
              </a:rPr>
              <a:t>Protocole de recherche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E969F760-5E8E-454E-80D6-C45FDE8910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9654" y="5876938"/>
            <a:ext cx="1989849" cy="91940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0EB8480-7574-491F-B305-4276D78D26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662" y="5863623"/>
            <a:ext cx="1984806" cy="797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346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271634"/>
            <a:ext cx="7621757" cy="44660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700" b="0" i="0" kern="1200" cap="all">
                <a:solidFill>
                  <a:srgbClr val="255AA7"/>
                </a:solidFill>
                <a:latin typeface="Myriad Pro Bold SemiExt"/>
                <a:ea typeface="+mj-ea"/>
                <a:cs typeface="Myriad Pro Bold SemiExt"/>
              </a:defRPr>
            </a:lvl1pPr>
          </a:lstStyle>
          <a:p>
            <a:pPr>
              <a:lnSpc>
                <a:spcPct val="80000"/>
              </a:lnSpc>
            </a:pPr>
            <a:r>
              <a:rPr lang="fr-CA" sz="2400" b="1" dirty="0">
                <a:latin typeface="Arial" panose="020B0604020202020204" pitchFamily="34" charset="0"/>
                <a:cs typeface="Arial" panose="020B0604020202020204" pitchFamily="34" charset="0"/>
              </a:rPr>
              <a:t>Application : Processus gestionnaire</a:t>
            </a:r>
          </a:p>
        </p:txBody>
      </p:sp>
      <p:sp>
        <p:nvSpPr>
          <p:cNvPr id="3" name="Organigramme : Terminateur 2"/>
          <p:cNvSpPr/>
          <p:nvPr/>
        </p:nvSpPr>
        <p:spPr>
          <a:xfrm>
            <a:off x="1406631" y="700728"/>
            <a:ext cx="4405546" cy="609600"/>
          </a:xfrm>
          <a:prstGeom prst="flowChartTermina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400" b="1" dirty="0"/>
              <a:t>Soutien psychologique requis </a:t>
            </a:r>
          </a:p>
        </p:txBody>
      </p:sp>
      <p:cxnSp>
        <p:nvCxnSpPr>
          <p:cNvPr id="5" name="Connecteur droit avec flèche 4"/>
          <p:cNvCxnSpPr>
            <a:cxnSpLocks/>
            <a:stCxn id="3" idx="2"/>
          </p:cNvCxnSpPr>
          <p:nvPr/>
        </p:nvCxnSpPr>
        <p:spPr>
          <a:xfrm>
            <a:off x="3609404" y="1310328"/>
            <a:ext cx="7011" cy="28221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à coins arrondis 17"/>
          <p:cNvSpPr/>
          <p:nvPr/>
        </p:nvSpPr>
        <p:spPr>
          <a:xfrm>
            <a:off x="1817693" y="1592538"/>
            <a:ext cx="3886200" cy="52702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000" dirty="0"/>
              <a:t>Outil de détection de cas critiques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38455" y="2684449"/>
            <a:ext cx="2501659" cy="13316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000" dirty="0"/>
              <a:t>Contacter </a:t>
            </a:r>
          </a:p>
          <a:p>
            <a:pPr algn="ctr"/>
            <a:r>
              <a:rPr lang="fr-CA" sz="2000" dirty="0"/>
              <a:t>Josée Coulombe </a:t>
            </a:r>
          </a:p>
          <a:p>
            <a:pPr algn="ctr"/>
            <a:r>
              <a:rPr lang="fr-CA" sz="2000" dirty="0"/>
              <a:t>ou en son absence le PAE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669160" y="2728014"/>
            <a:ext cx="2667000" cy="10420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000" dirty="0"/>
              <a:t>Contacter </a:t>
            </a:r>
          </a:p>
          <a:p>
            <a:pPr algn="ctr"/>
            <a:r>
              <a:rPr lang="fr-CA" sz="2000" dirty="0"/>
              <a:t>l’équipe de recherche pour randomisation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919209" y="4940087"/>
            <a:ext cx="1968934" cy="55914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000" dirty="0">
                <a:solidFill>
                  <a:schemeClr val="tx1"/>
                </a:solidFill>
              </a:rPr>
              <a:t>Contacter le soutien usuel</a:t>
            </a:r>
          </a:p>
        </p:txBody>
      </p:sp>
      <p:cxnSp>
        <p:nvCxnSpPr>
          <p:cNvPr id="28" name="Connecteur en angle 27"/>
          <p:cNvCxnSpPr>
            <a:cxnSpLocks/>
            <a:stCxn id="18" idx="1"/>
            <a:endCxn id="24" idx="0"/>
          </p:cNvCxnSpPr>
          <p:nvPr/>
        </p:nvCxnSpPr>
        <p:spPr>
          <a:xfrm rot="10800000" flipV="1">
            <a:off x="1489285" y="1856047"/>
            <a:ext cx="328408" cy="828401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016716" y="4929572"/>
            <a:ext cx="1925391" cy="55914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000" dirty="0">
                <a:solidFill>
                  <a:schemeClr val="tx1"/>
                </a:solidFill>
              </a:rPr>
              <a:t>Contacter un pair aidant</a:t>
            </a:r>
          </a:p>
        </p:txBody>
      </p:sp>
      <p:cxnSp>
        <p:nvCxnSpPr>
          <p:cNvPr id="30" name="Connecteur en angle 29"/>
          <p:cNvCxnSpPr>
            <a:cxnSpLocks/>
            <a:stCxn id="18" idx="3"/>
            <a:endCxn id="25" idx="0"/>
          </p:cNvCxnSpPr>
          <p:nvPr/>
        </p:nvCxnSpPr>
        <p:spPr>
          <a:xfrm>
            <a:off x="5703893" y="1856048"/>
            <a:ext cx="298767" cy="871966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Losange 33"/>
          <p:cNvSpPr/>
          <p:nvPr/>
        </p:nvSpPr>
        <p:spPr>
          <a:xfrm>
            <a:off x="3984942" y="4060160"/>
            <a:ext cx="1817413" cy="533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000" dirty="0"/>
              <a:t>Processus 1</a:t>
            </a:r>
          </a:p>
        </p:txBody>
      </p:sp>
      <p:sp>
        <p:nvSpPr>
          <p:cNvPr id="36" name="Losange 35"/>
          <p:cNvSpPr/>
          <p:nvPr/>
        </p:nvSpPr>
        <p:spPr>
          <a:xfrm>
            <a:off x="6002660" y="4060160"/>
            <a:ext cx="1817413" cy="533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000" dirty="0"/>
              <a:t>Processus 2</a:t>
            </a:r>
          </a:p>
        </p:txBody>
      </p:sp>
      <p:cxnSp>
        <p:nvCxnSpPr>
          <p:cNvPr id="38" name="Connecteur droit avec flèche 37"/>
          <p:cNvCxnSpPr>
            <a:cxnSpLocks/>
            <a:stCxn id="25" idx="2"/>
          </p:cNvCxnSpPr>
          <p:nvPr/>
        </p:nvCxnSpPr>
        <p:spPr>
          <a:xfrm flipH="1">
            <a:off x="4905681" y="3770100"/>
            <a:ext cx="1096979" cy="31737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>
            <a:cxnSpLocks/>
            <a:stCxn id="25" idx="2"/>
          </p:cNvCxnSpPr>
          <p:nvPr/>
        </p:nvCxnSpPr>
        <p:spPr>
          <a:xfrm>
            <a:off x="6002660" y="3770100"/>
            <a:ext cx="908707" cy="29006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>
            <a:cxnSpLocks/>
            <a:stCxn id="34" idx="2"/>
          </p:cNvCxnSpPr>
          <p:nvPr/>
        </p:nvCxnSpPr>
        <p:spPr>
          <a:xfrm>
            <a:off x="4893649" y="4593560"/>
            <a:ext cx="0" cy="3292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>
            <a:cxnSpLocks/>
          </p:cNvCxnSpPr>
          <p:nvPr/>
        </p:nvCxnSpPr>
        <p:spPr>
          <a:xfrm>
            <a:off x="6911366" y="4573513"/>
            <a:ext cx="0" cy="36933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en angle 49"/>
          <p:cNvCxnSpPr>
            <a:cxnSpLocks/>
            <a:stCxn id="24" idx="2"/>
            <a:endCxn id="48" idx="1"/>
          </p:cNvCxnSpPr>
          <p:nvPr/>
        </p:nvCxnSpPr>
        <p:spPr>
          <a:xfrm rot="16200000" flipH="1">
            <a:off x="747356" y="4758076"/>
            <a:ext cx="1928570" cy="444713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en angle 50"/>
          <p:cNvCxnSpPr>
            <a:cxnSpLocks/>
            <a:stCxn id="26" idx="2"/>
            <a:endCxn id="48" idx="0"/>
          </p:cNvCxnSpPr>
          <p:nvPr/>
        </p:nvCxnSpPr>
        <p:spPr>
          <a:xfrm rot="5400000">
            <a:off x="4224795" y="5075336"/>
            <a:ext cx="254985" cy="1102778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Ellipse 62"/>
          <p:cNvSpPr/>
          <p:nvPr/>
        </p:nvSpPr>
        <p:spPr>
          <a:xfrm>
            <a:off x="930722" y="1942190"/>
            <a:ext cx="840431" cy="527019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000" b="1" dirty="0">
                <a:solidFill>
                  <a:schemeClr val="tx1"/>
                </a:solidFill>
              </a:rPr>
              <a:t>Oui</a:t>
            </a:r>
          </a:p>
        </p:txBody>
      </p:sp>
      <p:sp>
        <p:nvSpPr>
          <p:cNvPr id="64" name="Ellipse 63"/>
          <p:cNvSpPr/>
          <p:nvPr/>
        </p:nvSpPr>
        <p:spPr>
          <a:xfrm>
            <a:off x="5703893" y="1983525"/>
            <a:ext cx="892892" cy="44660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000" b="1" dirty="0">
                <a:solidFill>
                  <a:schemeClr val="tx1"/>
                </a:solidFill>
              </a:rPr>
              <a:t>Non</a:t>
            </a:r>
          </a:p>
        </p:txBody>
      </p:sp>
      <p:pic>
        <p:nvPicPr>
          <p:cNvPr id="94" name="Picture 93">
            <a:extLst>
              <a:ext uri="{FF2B5EF4-FFF2-40B4-BE49-F238E27FC236}">
                <a16:creationId xmlns:a16="http://schemas.microsoft.com/office/drawing/2014/main" id="{B6B0DB6F-B950-48A0-A457-D15B3B2737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9654" y="5876938"/>
            <a:ext cx="1989849" cy="919402"/>
          </a:xfrm>
          <a:prstGeom prst="rect">
            <a:avLst/>
          </a:prstGeom>
        </p:spPr>
      </p:pic>
      <p:sp>
        <p:nvSpPr>
          <p:cNvPr id="48" name="Organigramme : Terminateur 47"/>
          <p:cNvSpPr/>
          <p:nvPr/>
        </p:nvSpPr>
        <p:spPr>
          <a:xfrm>
            <a:off x="1933998" y="5754218"/>
            <a:ext cx="3733800" cy="381000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000" b="1" dirty="0"/>
              <a:t>Prise en charge de l’employé</a:t>
            </a:r>
          </a:p>
        </p:txBody>
      </p:sp>
      <p:cxnSp>
        <p:nvCxnSpPr>
          <p:cNvPr id="54" name="Connecteur en angle 53"/>
          <p:cNvCxnSpPr>
            <a:cxnSpLocks/>
            <a:stCxn id="29" idx="2"/>
            <a:endCxn id="48" idx="3"/>
          </p:cNvCxnSpPr>
          <p:nvPr/>
        </p:nvCxnSpPr>
        <p:spPr>
          <a:xfrm rot="5400000">
            <a:off x="6095605" y="5060911"/>
            <a:ext cx="456000" cy="1311614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>
            <a:extLst>
              <a:ext uri="{FF2B5EF4-FFF2-40B4-BE49-F238E27FC236}">
                <a16:creationId xmlns:a16="http://schemas.microsoft.com/office/drawing/2014/main" id="{0CEF26C3-EB62-45F4-A7AD-F8EB3383FF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4757" y="6135218"/>
            <a:ext cx="1713742" cy="68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48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8" grpId="0" animBg="1"/>
      <p:bldP spid="24" grpId="0" animBg="1"/>
      <p:bldP spid="25" grpId="0" animBg="1"/>
      <p:bldP spid="26" grpId="0" animBg="1"/>
      <p:bldP spid="29" grpId="0" animBg="1"/>
      <p:bldP spid="34" grpId="0" animBg="1"/>
      <p:bldP spid="36" grpId="0" animBg="1"/>
      <p:bldP spid="63" grpId="0" animBg="1"/>
      <p:bldP spid="64" grpId="0" animBg="1"/>
      <p:bldP spid="4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847</TotalTime>
  <Words>468</Words>
  <Application>Microsoft Office PowerPoint</Application>
  <PresentationFormat>On-screen Show (4:3)</PresentationFormat>
  <Paragraphs>111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Urgences-santé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JEROME TRUDEL</dc:creator>
  <cp:lastModifiedBy>Marine __</cp:lastModifiedBy>
  <cp:revision>87</cp:revision>
  <cp:lastPrinted>2016-10-26T14:48:14Z</cp:lastPrinted>
  <dcterms:created xsi:type="dcterms:W3CDTF">2016-04-26T18:23:18Z</dcterms:created>
  <dcterms:modified xsi:type="dcterms:W3CDTF">2019-10-07T18:08:12Z</dcterms:modified>
</cp:coreProperties>
</file>