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3"/>
  </p:notesMasterIdLst>
  <p:sldIdLst>
    <p:sldId id="307" r:id="rId5"/>
    <p:sldId id="303" r:id="rId6"/>
    <p:sldId id="309" r:id="rId7"/>
    <p:sldId id="310" r:id="rId8"/>
    <p:sldId id="311" r:id="rId9"/>
    <p:sldId id="313" r:id="rId10"/>
    <p:sldId id="312" r:id="rId11"/>
    <p:sldId id="267" r:id="rId12"/>
    <p:sldId id="306" r:id="rId13"/>
    <p:sldId id="258" r:id="rId14"/>
    <p:sldId id="259" r:id="rId15"/>
    <p:sldId id="260" r:id="rId16"/>
    <p:sldId id="314" r:id="rId17"/>
    <p:sldId id="315" r:id="rId18"/>
    <p:sldId id="316" r:id="rId19"/>
    <p:sldId id="317" r:id="rId20"/>
    <p:sldId id="318" r:id="rId21"/>
    <p:sldId id="305" r:id="rId22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FB7"/>
    <a:srgbClr val="255AA7"/>
    <a:srgbClr val="FFDD15"/>
    <a:srgbClr val="4D4D4D"/>
    <a:srgbClr val="1F3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2449" autoAdjust="0"/>
  </p:normalViewPr>
  <p:slideViewPr>
    <p:cSldViewPr snapToGrid="0" snapToObjects="1">
      <p:cViewPr>
        <p:scale>
          <a:sx n="118" d="100"/>
          <a:sy n="118" d="100"/>
        </p:scale>
        <p:origin x="-442" y="-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97C5F7-C895-4D7A-9F1E-14185D689F94}" type="doc">
      <dgm:prSet loTypeId="urn:microsoft.com/office/officeart/2005/8/layout/pyramid1" loCatId="pyramid" qsTypeId="urn:microsoft.com/office/officeart/2005/8/quickstyle/simple5" qsCatId="simple" csTypeId="urn:microsoft.com/office/officeart/2005/8/colors/colorful2" csCatId="colorful" phldr="1"/>
      <dgm:spPr/>
    </dgm:pt>
    <dgm:pt modelId="{612EBF03-3FD7-40D8-9450-8882E2044002}">
      <dgm:prSet phldrT="[Texte]" custT="1"/>
      <dgm:spPr/>
      <dgm:t>
        <a:bodyPr/>
        <a:lstStyle/>
        <a:p>
          <a:r>
            <a:rPr lang="fr-FR" sz="1400" dirty="0" smtClean="0">
              <a:latin typeface="Arial" panose="020B0604020202020204" pitchFamily="34" charset="0"/>
              <a:cs typeface="Arial" panose="020B0604020202020204" pitchFamily="34" charset="0"/>
            </a:rPr>
            <a:t>5. Incontrôlable, hystérique</a:t>
          </a:r>
          <a:endParaRPr lang="fr-F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BFE783-040F-4149-B3A2-B915A0DDE0FC}" type="parTrans" cxnId="{A2BABB68-FF41-482F-B301-FE69F67A17ED}">
      <dgm:prSet/>
      <dgm:spPr/>
      <dgm:t>
        <a:bodyPr/>
        <a:lstStyle/>
        <a:p>
          <a:endParaRPr lang="fr-F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FAFBF6-0F32-4520-99ED-85BA023F7390}" type="sibTrans" cxnId="{A2BABB68-FF41-482F-B301-FE69F67A17ED}">
      <dgm:prSet/>
      <dgm:spPr/>
      <dgm:t>
        <a:bodyPr/>
        <a:lstStyle/>
        <a:p>
          <a:endParaRPr lang="fr-F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538CFA-AE34-4899-B318-907578234AC1}">
      <dgm:prSet phldrT="[Texte]" custT="1"/>
      <dgm:spPr/>
      <dgm:t>
        <a:bodyPr/>
        <a:lstStyle/>
        <a:p>
          <a:r>
            <a:rPr lang="fr-FR" sz="1400" dirty="0" smtClean="0">
              <a:latin typeface="Arial" panose="020B0604020202020204" pitchFamily="34" charset="0"/>
              <a:cs typeface="Arial" panose="020B0604020202020204" pitchFamily="34" charset="0"/>
            </a:rPr>
            <a:t>4. N’écoute pas, ne comprend pas et non </a:t>
          </a:r>
          <a:r>
            <a:rPr lang="fr-FR" sz="1400" dirty="0" smtClean="0">
              <a:latin typeface="Arial" panose="020B0604020202020204" pitchFamily="34" charset="0"/>
              <a:cs typeface="Arial" panose="020B0604020202020204" pitchFamily="34" charset="0"/>
            </a:rPr>
            <a:t>coopératif </a:t>
          </a:r>
          <a:endParaRPr lang="fr-F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9FDAE8-2CCA-4D74-AB12-E7296B1789F2}" type="parTrans" cxnId="{1B26AAA5-FDA4-4BA6-AC25-90F624662C53}">
      <dgm:prSet/>
      <dgm:spPr/>
      <dgm:t>
        <a:bodyPr/>
        <a:lstStyle/>
        <a:p>
          <a:endParaRPr lang="fr-F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CD3C52-8F11-4410-9D72-C44110BE023A}" type="sibTrans" cxnId="{1B26AAA5-FDA4-4BA6-AC25-90F624662C53}">
      <dgm:prSet/>
      <dgm:spPr/>
      <dgm:t>
        <a:bodyPr/>
        <a:lstStyle/>
        <a:p>
          <a:endParaRPr lang="fr-F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A41DB4-35E1-41DB-B245-9249254FE47A}">
      <dgm:prSet phldrT="[Texte]" custT="1"/>
      <dgm:spPr/>
      <dgm:t>
        <a:bodyPr/>
        <a:lstStyle/>
        <a:p>
          <a:r>
            <a:rPr lang="fr-FR" sz="1400" dirty="0" smtClean="0">
              <a:latin typeface="Arial" panose="020B0604020202020204" pitchFamily="34" charset="0"/>
              <a:cs typeface="Arial" panose="020B0604020202020204" pitchFamily="34" charset="0"/>
            </a:rPr>
            <a:t>3. Ton frôle la détresse , volume ↑ mais coopératif</a:t>
          </a:r>
          <a:endParaRPr lang="fr-F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52DAFE-B5E1-4618-8FFC-2D951AC36172}" type="parTrans" cxnId="{07CBB189-32B2-41FB-94BC-FE290ACCF650}">
      <dgm:prSet/>
      <dgm:spPr/>
      <dgm:t>
        <a:bodyPr/>
        <a:lstStyle/>
        <a:p>
          <a:endParaRPr lang="fr-F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88715A-10A6-4609-A841-0FF35A84740C}" type="sibTrans" cxnId="{07CBB189-32B2-41FB-94BC-FE290ACCF650}">
      <dgm:prSet/>
      <dgm:spPr/>
      <dgm:t>
        <a:bodyPr/>
        <a:lstStyle/>
        <a:p>
          <a:endParaRPr lang="fr-F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51CAE9-E25F-4A05-9785-51C8325A6F4E}">
      <dgm:prSet phldrT="[Texte]" custT="1"/>
      <dgm:spPr/>
      <dgm:t>
        <a:bodyPr/>
        <a:lstStyle/>
        <a:p>
          <a:r>
            <a:rPr lang="fr-FR" sz="1400" dirty="0" smtClean="0">
              <a:latin typeface="Arial" panose="020B0604020202020204" pitchFamily="34" charset="0"/>
              <a:cs typeface="Arial" panose="020B0604020202020204" pitchFamily="34" charset="0"/>
            </a:rPr>
            <a:t>2. Anxieux mais coopératif</a:t>
          </a:r>
          <a:endParaRPr lang="fr-F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13511B-F04B-48BE-BFB1-583EF672884C}" type="parTrans" cxnId="{BEE1D9D7-3329-4684-9F32-BD1BA74A6E9D}">
      <dgm:prSet/>
      <dgm:spPr/>
      <dgm:t>
        <a:bodyPr/>
        <a:lstStyle/>
        <a:p>
          <a:endParaRPr lang="fr-F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CED510-06E2-4D2F-A251-FCE46E6C4C21}" type="sibTrans" cxnId="{BEE1D9D7-3329-4684-9F32-BD1BA74A6E9D}">
      <dgm:prSet/>
      <dgm:spPr/>
      <dgm:t>
        <a:bodyPr/>
        <a:lstStyle/>
        <a:p>
          <a:endParaRPr lang="fr-F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1BBBE9-1766-4A79-96DA-487FB3455E74}">
      <dgm:prSet phldrT="[Texte]" custT="1"/>
      <dgm:spPr/>
      <dgm:t>
        <a:bodyPr/>
        <a:lstStyle/>
        <a:p>
          <a:r>
            <a:rPr lang="fr-FR" sz="1400" dirty="0" smtClean="0">
              <a:latin typeface="Arial" panose="020B0604020202020204" pitchFamily="34" charset="0"/>
              <a:cs typeface="Arial" panose="020B0604020202020204" pitchFamily="34" charset="0"/>
            </a:rPr>
            <a:t>1. Ton et volume de conversation </a:t>
          </a:r>
          <a:r>
            <a:rPr lang="fr-FR" sz="1400" dirty="0" smtClean="0">
              <a:latin typeface="Arial" panose="020B0604020202020204" pitchFamily="34" charset="0"/>
              <a:cs typeface="Arial" panose="020B0604020202020204" pitchFamily="34" charset="0"/>
            </a:rPr>
            <a:t>normaux</a:t>
          </a:r>
          <a:endParaRPr lang="fr-F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DA2219-4992-4E10-9532-D7B66439296E}" type="parTrans" cxnId="{DC647AEC-BE61-4EAA-B2CA-DEDA787D7C63}">
      <dgm:prSet/>
      <dgm:spPr/>
      <dgm:t>
        <a:bodyPr/>
        <a:lstStyle/>
        <a:p>
          <a:endParaRPr lang="fr-F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0D4AD2-E247-46BF-AB0D-7DCB0BFDDBD6}" type="sibTrans" cxnId="{DC647AEC-BE61-4EAA-B2CA-DEDA787D7C63}">
      <dgm:prSet/>
      <dgm:spPr/>
      <dgm:t>
        <a:bodyPr/>
        <a:lstStyle/>
        <a:p>
          <a:endParaRPr lang="fr-F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8BD279-303E-4AF3-8D54-A18203620DC4}" type="pres">
      <dgm:prSet presAssocID="{8F97C5F7-C895-4D7A-9F1E-14185D689F94}" presName="Name0" presStyleCnt="0">
        <dgm:presLayoutVars>
          <dgm:dir/>
          <dgm:animLvl val="lvl"/>
          <dgm:resizeHandles val="exact"/>
        </dgm:presLayoutVars>
      </dgm:prSet>
      <dgm:spPr/>
    </dgm:pt>
    <dgm:pt modelId="{6F3F230A-2BAC-4C2D-82EA-E7166C9F5871}" type="pres">
      <dgm:prSet presAssocID="{612EBF03-3FD7-40D8-9450-8882E2044002}" presName="Name8" presStyleCnt="0"/>
      <dgm:spPr/>
    </dgm:pt>
    <dgm:pt modelId="{4CFAB164-3A08-4A7B-B85E-492F03270108}" type="pres">
      <dgm:prSet presAssocID="{612EBF03-3FD7-40D8-9450-8882E2044002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8CC8A2C-584D-40E0-A2F4-AA1E3214BCDA}" type="pres">
      <dgm:prSet presAssocID="{612EBF03-3FD7-40D8-9450-8882E204400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8746427-7B77-4154-AEF8-919C2A1E113D}" type="pres">
      <dgm:prSet presAssocID="{DF538CFA-AE34-4899-B318-907578234AC1}" presName="Name8" presStyleCnt="0"/>
      <dgm:spPr/>
    </dgm:pt>
    <dgm:pt modelId="{1CCA52EE-9D39-4C37-9C23-72BAA3B77FEB}" type="pres">
      <dgm:prSet presAssocID="{DF538CFA-AE34-4899-B318-907578234AC1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E141479-85AE-44EF-B4D5-410121E9D8BB}" type="pres">
      <dgm:prSet presAssocID="{DF538CFA-AE34-4899-B318-907578234AC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7419B78-7143-4ACA-821A-9D4B192307ED}" type="pres">
      <dgm:prSet presAssocID="{39A41DB4-35E1-41DB-B245-9249254FE47A}" presName="Name8" presStyleCnt="0"/>
      <dgm:spPr/>
    </dgm:pt>
    <dgm:pt modelId="{BEECB618-7288-4022-9E3A-DE2FFBCD1E9B}" type="pres">
      <dgm:prSet presAssocID="{39A41DB4-35E1-41DB-B245-9249254FE47A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F2C12A0-4E47-421A-88D4-795CB6E55176}" type="pres">
      <dgm:prSet presAssocID="{39A41DB4-35E1-41DB-B245-9249254FE47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C90EC23-CC94-449A-8020-05FC140E862B}" type="pres">
      <dgm:prSet presAssocID="{7C51CAE9-E25F-4A05-9785-51C8325A6F4E}" presName="Name8" presStyleCnt="0"/>
      <dgm:spPr/>
    </dgm:pt>
    <dgm:pt modelId="{10CFC9A2-E4AC-445C-ADD8-1692B843082D}" type="pres">
      <dgm:prSet presAssocID="{7C51CAE9-E25F-4A05-9785-51C8325A6F4E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5142CC9-E8F5-4B28-A6F5-FA25D265258E}" type="pres">
      <dgm:prSet presAssocID="{7C51CAE9-E25F-4A05-9785-51C8325A6F4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D40CDCF-7D11-413E-B578-CA50DB8A3B45}" type="pres">
      <dgm:prSet presAssocID="{591BBBE9-1766-4A79-96DA-487FB3455E74}" presName="Name8" presStyleCnt="0"/>
      <dgm:spPr/>
    </dgm:pt>
    <dgm:pt modelId="{D6BC99B7-A737-4ECD-BC2F-A061D5590543}" type="pres">
      <dgm:prSet presAssocID="{591BBBE9-1766-4A79-96DA-487FB3455E74}" presName="level" presStyleLbl="node1" presStyleIdx="4" presStyleCnt="5" custLinFactNeighborX="11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57E25E5-6C0E-4392-8647-21BAA05A5BD0}" type="pres">
      <dgm:prSet presAssocID="{591BBBE9-1766-4A79-96DA-487FB3455E7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C647AEC-BE61-4EAA-B2CA-DEDA787D7C63}" srcId="{8F97C5F7-C895-4D7A-9F1E-14185D689F94}" destId="{591BBBE9-1766-4A79-96DA-487FB3455E74}" srcOrd="4" destOrd="0" parTransId="{31DA2219-4992-4E10-9532-D7B66439296E}" sibTransId="{B40D4AD2-E247-46BF-AB0D-7DCB0BFDDBD6}"/>
    <dgm:cxn modelId="{FE4E5C98-1561-4BCC-887D-FD0C05743A0A}" type="presOf" srcId="{39A41DB4-35E1-41DB-B245-9249254FE47A}" destId="{BEECB618-7288-4022-9E3A-DE2FFBCD1E9B}" srcOrd="0" destOrd="0" presId="urn:microsoft.com/office/officeart/2005/8/layout/pyramid1"/>
    <dgm:cxn modelId="{04660E5E-B47C-4697-B814-4250E8F33165}" type="presOf" srcId="{8F97C5F7-C895-4D7A-9F1E-14185D689F94}" destId="{E08BD279-303E-4AF3-8D54-A18203620DC4}" srcOrd="0" destOrd="0" presId="urn:microsoft.com/office/officeart/2005/8/layout/pyramid1"/>
    <dgm:cxn modelId="{C8ABCF36-7649-4DA0-947C-A6982E7CF52F}" type="presOf" srcId="{591BBBE9-1766-4A79-96DA-487FB3455E74}" destId="{357E25E5-6C0E-4392-8647-21BAA05A5BD0}" srcOrd="1" destOrd="0" presId="urn:microsoft.com/office/officeart/2005/8/layout/pyramid1"/>
    <dgm:cxn modelId="{76617349-4A2A-4D62-935E-7AE22EE2C191}" type="presOf" srcId="{DF538CFA-AE34-4899-B318-907578234AC1}" destId="{1CCA52EE-9D39-4C37-9C23-72BAA3B77FEB}" srcOrd="0" destOrd="0" presId="urn:microsoft.com/office/officeart/2005/8/layout/pyramid1"/>
    <dgm:cxn modelId="{1B26AAA5-FDA4-4BA6-AC25-90F624662C53}" srcId="{8F97C5F7-C895-4D7A-9F1E-14185D689F94}" destId="{DF538CFA-AE34-4899-B318-907578234AC1}" srcOrd="1" destOrd="0" parTransId="{D49FDAE8-2CCA-4D74-AB12-E7296B1789F2}" sibTransId="{62CD3C52-8F11-4410-9D72-C44110BE023A}"/>
    <dgm:cxn modelId="{A6513104-5F97-49EF-A2C4-0290F7EC8613}" type="presOf" srcId="{7C51CAE9-E25F-4A05-9785-51C8325A6F4E}" destId="{10CFC9A2-E4AC-445C-ADD8-1692B843082D}" srcOrd="0" destOrd="0" presId="urn:microsoft.com/office/officeart/2005/8/layout/pyramid1"/>
    <dgm:cxn modelId="{2BB78398-78A1-42E4-AD5E-4BA7D2880D44}" type="presOf" srcId="{DF538CFA-AE34-4899-B318-907578234AC1}" destId="{CE141479-85AE-44EF-B4D5-410121E9D8BB}" srcOrd="1" destOrd="0" presId="urn:microsoft.com/office/officeart/2005/8/layout/pyramid1"/>
    <dgm:cxn modelId="{BEE1D9D7-3329-4684-9F32-BD1BA74A6E9D}" srcId="{8F97C5F7-C895-4D7A-9F1E-14185D689F94}" destId="{7C51CAE9-E25F-4A05-9785-51C8325A6F4E}" srcOrd="3" destOrd="0" parTransId="{8413511B-F04B-48BE-BFB1-583EF672884C}" sibTransId="{98CED510-06E2-4D2F-A251-FCE46E6C4C21}"/>
    <dgm:cxn modelId="{07CBB189-32B2-41FB-94BC-FE290ACCF650}" srcId="{8F97C5F7-C895-4D7A-9F1E-14185D689F94}" destId="{39A41DB4-35E1-41DB-B245-9249254FE47A}" srcOrd="2" destOrd="0" parTransId="{5652DAFE-B5E1-4618-8FFC-2D951AC36172}" sibTransId="{5588715A-10A6-4609-A841-0FF35A84740C}"/>
    <dgm:cxn modelId="{B2EADEE1-2DE4-4ED2-A512-CFD0B629F661}" type="presOf" srcId="{7C51CAE9-E25F-4A05-9785-51C8325A6F4E}" destId="{85142CC9-E8F5-4B28-A6F5-FA25D265258E}" srcOrd="1" destOrd="0" presId="urn:microsoft.com/office/officeart/2005/8/layout/pyramid1"/>
    <dgm:cxn modelId="{14720757-22A8-4525-852F-254602E59269}" type="presOf" srcId="{591BBBE9-1766-4A79-96DA-487FB3455E74}" destId="{D6BC99B7-A737-4ECD-BC2F-A061D5590543}" srcOrd="0" destOrd="0" presId="urn:microsoft.com/office/officeart/2005/8/layout/pyramid1"/>
    <dgm:cxn modelId="{A0A78B3B-C205-49B4-BE65-DF6AF75C5FC9}" type="presOf" srcId="{612EBF03-3FD7-40D8-9450-8882E2044002}" destId="{08CC8A2C-584D-40E0-A2F4-AA1E3214BCDA}" srcOrd="1" destOrd="0" presId="urn:microsoft.com/office/officeart/2005/8/layout/pyramid1"/>
    <dgm:cxn modelId="{DDF40063-BE6A-489C-A9D5-A0E44737A167}" type="presOf" srcId="{39A41DB4-35E1-41DB-B245-9249254FE47A}" destId="{CF2C12A0-4E47-421A-88D4-795CB6E55176}" srcOrd="1" destOrd="0" presId="urn:microsoft.com/office/officeart/2005/8/layout/pyramid1"/>
    <dgm:cxn modelId="{A2BABB68-FF41-482F-B301-FE69F67A17ED}" srcId="{8F97C5F7-C895-4D7A-9F1E-14185D689F94}" destId="{612EBF03-3FD7-40D8-9450-8882E2044002}" srcOrd="0" destOrd="0" parTransId="{BCBFE783-040F-4149-B3A2-B915A0DDE0FC}" sibTransId="{F5FAFBF6-0F32-4520-99ED-85BA023F7390}"/>
    <dgm:cxn modelId="{EA2C685F-CD02-46E4-9621-1D5579CD27F1}" type="presOf" srcId="{612EBF03-3FD7-40D8-9450-8882E2044002}" destId="{4CFAB164-3A08-4A7B-B85E-492F03270108}" srcOrd="0" destOrd="0" presId="urn:microsoft.com/office/officeart/2005/8/layout/pyramid1"/>
    <dgm:cxn modelId="{ACDEB7FD-D257-4ED0-8E7C-DB4CAC7B93C4}" type="presParOf" srcId="{E08BD279-303E-4AF3-8D54-A18203620DC4}" destId="{6F3F230A-2BAC-4C2D-82EA-E7166C9F5871}" srcOrd="0" destOrd="0" presId="urn:microsoft.com/office/officeart/2005/8/layout/pyramid1"/>
    <dgm:cxn modelId="{50F92040-9F79-49ED-9254-A32CFC1EC09D}" type="presParOf" srcId="{6F3F230A-2BAC-4C2D-82EA-E7166C9F5871}" destId="{4CFAB164-3A08-4A7B-B85E-492F03270108}" srcOrd="0" destOrd="0" presId="urn:microsoft.com/office/officeart/2005/8/layout/pyramid1"/>
    <dgm:cxn modelId="{CE316FAB-7628-40C0-8DD0-370F5119BD57}" type="presParOf" srcId="{6F3F230A-2BAC-4C2D-82EA-E7166C9F5871}" destId="{08CC8A2C-584D-40E0-A2F4-AA1E3214BCDA}" srcOrd="1" destOrd="0" presId="urn:microsoft.com/office/officeart/2005/8/layout/pyramid1"/>
    <dgm:cxn modelId="{1A4DEDC4-B818-4DDE-9020-2AF657FBA94D}" type="presParOf" srcId="{E08BD279-303E-4AF3-8D54-A18203620DC4}" destId="{48746427-7B77-4154-AEF8-919C2A1E113D}" srcOrd="1" destOrd="0" presId="urn:microsoft.com/office/officeart/2005/8/layout/pyramid1"/>
    <dgm:cxn modelId="{CDC512CE-1D14-4407-BBCD-9EF3CFBFAAB3}" type="presParOf" srcId="{48746427-7B77-4154-AEF8-919C2A1E113D}" destId="{1CCA52EE-9D39-4C37-9C23-72BAA3B77FEB}" srcOrd="0" destOrd="0" presId="urn:microsoft.com/office/officeart/2005/8/layout/pyramid1"/>
    <dgm:cxn modelId="{3C4B292E-EB28-415B-A3B0-807A9C11CF2A}" type="presParOf" srcId="{48746427-7B77-4154-AEF8-919C2A1E113D}" destId="{CE141479-85AE-44EF-B4D5-410121E9D8BB}" srcOrd="1" destOrd="0" presId="urn:microsoft.com/office/officeart/2005/8/layout/pyramid1"/>
    <dgm:cxn modelId="{03274447-B03B-4086-A8D6-82A345227F18}" type="presParOf" srcId="{E08BD279-303E-4AF3-8D54-A18203620DC4}" destId="{37419B78-7143-4ACA-821A-9D4B192307ED}" srcOrd="2" destOrd="0" presId="urn:microsoft.com/office/officeart/2005/8/layout/pyramid1"/>
    <dgm:cxn modelId="{E2959CC0-C482-45BF-930F-9484F813CCA4}" type="presParOf" srcId="{37419B78-7143-4ACA-821A-9D4B192307ED}" destId="{BEECB618-7288-4022-9E3A-DE2FFBCD1E9B}" srcOrd="0" destOrd="0" presId="urn:microsoft.com/office/officeart/2005/8/layout/pyramid1"/>
    <dgm:cxn modelId="{48A7AA32-96F3-4BAD-9FBC-C964052F7FD8}" type="presParOf" srcId="{37419B78-7143-4ACA-821A-9D4B192307ED}" destId="{CF2C12A0-4E47-421A-88D4-795CB6E55176}" srcOrd="1" destOrd="0" presId="urn:microsoft.com/office/officeart/2005/8/layout/pyramid1"/>
    <dgm:cxn modelId="{EDEAFAAD-011C-4A48-9870-0B77BCF7AE29}" type="presParOf" srcId="{E08BD279-303E-4AF3-8D54-A18203620DC4}" destId="{3C90EC23-CC94-449A-8020-05FC140E862B}" srcOrd="3" destOrd="0" presId="urn:microsoft.com/office/officeart/2005/8/layout/pyramid1"/>
    <dgm:cxn modelId="{AD7C371F-8709-4741-8637-B118E6AFFB7E}" type="presParOf" srcId="{3C90EC23-CC94-449A-8020-05FC140E862B}" destId="{10CFC9A2-E4AC-445C-ADD8-1692B843082D}" srcOrd="0" destOrd="0" presId="urn:microsoft.com/office/officeart/2005/8/layout/pyramid1"/>
    <dgm:cxn modelId="{E1AEE710-AC4E-40F8-B791-01F10AE7EB6C}" type="presParOf" srcId="{3C90EC23-CC94-449A-8020-05FC140E862B}" destId="{85142CC9-E8F5-4B28-A6F5-FA25D265258E}" srcOrd="1" destOrd="0" presId="urn:microsoft.com/office/officeart/2005/8/layout/pyramid1"/>
    <dgm:cxn modelId="{B6671BEF-1661-4FC4-8D60-4BAE7895F575}" type="presParOf" srcId="{E08BD279-303E-4AF3-8D54-A18203620DC4}" destId="{DD40CDCF-7D11-413E-B578-CA50DB8A3B45}" srcOrd="4" destOrd="0" presId="urn:microsoft.com/office/officeart/2005/8/layout/pyramid1"/>
    <dgm:cxn modelId="{8A50078B-9E7D-44C7-9663-F8B0ED546171}" type="presParOf" srcId="{DD40CDCF-7D11-413E-B578-CA50DB8A3B45}" destId="{D6BC99B7-A737-4ECD-BC2F-A061D5590543}" srcOrd="0" destOrd="0" presId="urn:microsoft.com/office/officeart/2005/8/layout/pyramid1"/>
    <dgm:cxn modelId="{FB08432C-1B8F-4F52-B330-3FFA9623A9E5}" type="presParOf" srcId="{DD40CDCF-7D11-413E-B578-CA50DB8A3B45}" destId="{357E25E5-6C0E-4392-8647-21BAA05A5BD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08A661-2AE5-4A7D-A98E-842B9C808EB4}" type="doc">
      <dgm:prSet loTypeId="urn:microsoft.com/office/officeart/2005/8/layout/arrow2" loCatId="process" qsTypeId="urn:microsoft.com/office/officeart/2005/8/quickstyle/3d4" qsCatId="3D" csTypeId="urn:microsoft.com/office/officeart/2005/8/colors/colorful5" csCatId="colorful" phldr="1"/>
      <dgm:spPr/>
    </dgm:pt>
    <dgm:pt modelId="{1D753C46-1DDA-4AB3-90C3-8FA695E2B4E0}">
      <dgm:prSet phldrT="[Texte]" custT="1"/>
      <dgm:spPr/>
      <dgm:t>
        <a:bodyPr/>
        <a:lstStyle/>
        <a:p>
          <a:r>
            <a:rPr lang="fr-FR" sz="1800" dirty="0" smtClean="0"/>
            <a:t>Identifie</a:t>
          </a:r>
          <a:endParaRPr lang="fr-FR" sz="1800" dirty="0"/>
        </a:p>
      </dgm:t>
    </dgm:pt>
    <dgm:pt modelId="{2086CC5A-AFC8-4C67-99B1-3A8B6C68A767}" type="parTrans" cxnId="{D62F8A17-08C4-4ED7-98CA-538F2E4F75AD}">
      <dgm:prSet/>
      <dgm:spPr/>
      <dgm:t>
        <a:bodyPr/>
        <a:lstStyle/>
        <a:p>
          <a:endParaRPr lang="fr-FR" sz="1800"/>
        </a:p>
      </dgm:t>
    </dgm:pt>
    <dgm:pt modelId="{ED794C56-D567-4C2B-B83E-6245B2F807BA}" type="sibTrans" cxnId="{D62F8A17-08C4-4ED7-98CA-538F2E4F75AD}">
      <dgm:prSet/>
      <dgm:spPr/>
      <dgm:t>
        <a:bodyPr/>
        <a:lstStyle/>
        <a:p>
          <a:endParaRPr lang="fr-FR" sz="1800"/>
        </a:p>
      </dgm:t>
    </dgm:pt>
    <dgm:pt modelId="{1E1C91AE-E738-443E-9658-71FF051A1347}">
      <dgm:prSet phldrT="[Texte]" custT="1"/>
      <dgm:spPr/>
      <dgm:t>
        <a:bodyPr/>
        <a:lstStyle/>
        <a:p>
          <a:r>
            <a:rPr lang="fr-FR" sz="1800" dirty="0" smtClean="0"/>
            <a:t>Mesure</a:t>
          </a:r>
          <a:endParaRPr lang="fr-FR" sz="1800" dirty="0"/>
        </a:p>
      </dgm:t>
    </dgm:pt>
    <dgm:pt modelId="{9A631365-DC9F-4B21-891E-5524E8A5A158}" type="parTrans" cxnId="{26BE7D5A-4552-4B67-9DD0-6BA0EB2C60BC}">
      <dgm:prSet/>
      <dgm:spPr/>
      <dgm:t>
        <a:bodyPr/>
        <a:lstStyle/>
        <a:p>
          <a:endParaRPr lang="fr-FR" sz="1800"/>
        </a:p>
      </dgm:t>
    </dgm:pt>
    <dgm:pt modelId="{E8A4574E-A369-4FBC-AAA2-11E377C7F901}" type="sibTrans" cxnId="{26BE7D5A-4552-4B67-9DD0-6BA0EB2C60BC}">
      <dgm:prSet/>
      <dgm:spPr/>
      <dgm:t>
        <a:bodyPr/>
        <a:lstStyle/>
        <a:p>
          <a:endParaRPr lang="fr-FR" sz="1800"/>
        </a:p>
      </dgm:t>
    </dgm:pt>
    <dgm:pt modelId="{3FD3F60F-B58B-483D-AB06-E31800AECCD1}">
      <dgm:prSet phldrT="[Texte]" custT="1"/>
      <dgm:spPr/>
      <dgm:t>
        <a:bodyPr/>
        <a:lstStyle/>
        <a:p>
          <a:r>
            <a:rPr lang="fr-FR" sz="1800" dirty="0" smtClean="0"/>
            <a:t>Améliore</a:t>
          </a:r>
          <a:endParaRPr lang="fr-FR" sz="1800" dirty="0"/>
        </a:p>
      </dgm:t>
    </dgm:pt>
    <dgm:pt modelId="{8EA64717-B021-4435-8C6C-244E10FE8ADB}" type="parTrans" cxnId="{6B0FE0C1-1188-4E7A-9F3A-63234E5B5E65}">
      <dgm:prSet/>
      <dgm:spPr/>
      <dgm:t>
        <a:bodyPr/>
        <a:lstStyle/>
        <a:p>
          <a:endParaRPr lang="fr-FR" sz="1800"/>
        </a:p>
      </dgm:t>
    </dgm:pt>
    <dgm:pt modelId="{8C081F18-D073-4A66-9D98-CE6AB7433F39}" type="sibTrans" cxnId="{6B0FE0C1-1188-4E7A-9F3A-63234E5B5E65}">
      <dgm:prSet/>
      <dgm:spPr/>
      <dgm:t>
        <a:bodyPr/>
        <a:lstStyle/>
        <a:p>
          <a:endParaRPr lang="fr-FR" sz="1800"/>
        </a:p>
      </dgm:t>
    </dgm:pt>
    <dgm:pt modelId="{1FED44C4-86AE-4CE0-B600-853BDF3C1115}" type="pres">
      <dgm:prSet presAssocID="{4208A661-2AE5-4A7D-A98E-842B9C808EB4}" presName="arrowDiagram" presStyleCnt="0">
        <dgm:presLayoutVars>
          <dgm:chMax val="5"/>
          <dgm:dir/>
          <dgm:resizeHandles val="exact"/>
        </dgm:presLayoutVars>
      </dgm:prSet>
      <dgm:spPr/>
    </dgm:pt>
    <dgm:pt modelId="{F7D68AB0-C688-4AD8-8736-0A17EE4585DE}" type="pres">
      <dgm:prSet presAssocID="{4208A661-2AE5-4A7D-A98E-842B9C808EB4}" presName="arrow" presStyleLbl="bgShp" presStyleIdx="0" presStyleCnt="1"/>
      <dgm:spPr/>
    </dgm:pt>
    <dgm:pt modelId="{531503E1-9C59-4DC4-968C-7B752F1F39DA}" type="pres">
      <dgm:prSet presAssocID="{4208A661-2AE5-4A7D-A98E-842B9C808EB4}" presName="arrowDiagram3" presStyleCnt="0"/>
      <dgm:spPr/>
    </dgm:pt>
    <dgm:pt modelId="{7724A20C-F7D9-41D6-8881-1A62848D9EB1}" type="pres">
      <dgm:prSet presAssocID="{1D753C46-1DDA-4AB3-90C3-8FA695E2B4E0}" presName="bullet3a" presStyleLbl="node1" presStyleIdx="0" presStyleCnt="3"/>
      <dgm:spPr/>
    </dgm:pt>
    <dgm:pt modelId="{7840CC8F-0496-44DC-9374-A5C923BA8737}" type="pres">
      <dgm:prSet presAssocID="{1D753C46-1DDA-4AB3-90C3-8FA695E2B4E0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993EEF-80FF-4D5D-8F92-BC6100E68D62}" type="pres">
      <dgm:prSet presAssocID="{1E1C91AE-E738-443E-9658-71FF051A1347}" presName="bullet3b" presStyleLbl="node1" presStyleIdx="1" presStyleCnt="3"/>
      <dgm:spPr/>
    </dgm:pt>
    <dgm:pt modelId="{66243B1C-2BA4-4DDE-9851-34C8F52F0D73}" type="pres">
      <dgm:prSet presAssocID="{1E1C91AE-E738-443E-9658-71FF051A1347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7D5F35E-372F-407E-BF75-4B3E01E7A6A4}" type="pres">
      <dgm:prSet presAssocID="{3FD3F60F-B58B-483D-AB06-E31800AECCD1}" presName="bullet3c" presStyleLbl="node1" presStyleIdx="2" presStyleCnt="3"/>
      <dgm:spPr/>
    </dgm:pt>
    <dgm:pt modelId="{21F80339-A8C4-4A9F-B834-42E4BF18D736}" type="pres">
      <dgm:prSet presAssocID="{3FD3F60F-B58B-483D-AB06-E31800AECCD1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62F8A17-08C4-4ED7-98CA-538F2E4F75AD}" srcId="{4208A661-2AE5-4A7D-A98E-842B9C808EB4}" destId="{1D753C46-1DDA-4AB3-90C3-8FA695E2B4E0}" srcOrd="0" destOrd="0" parTransId="{2086CC5A-AFC8-4C67-99B1-3A8B6C68A767}" sibTransId="{ED794C56-D567-4C2B-B83E-6245B2F807BA}"/>
    <dgm:cxn modelId="{553A1008-B0CF-415F-8EDC-35293492011E}" type="presOf" srcId="{1D753C46-1DDA-4AB3-90C3-8FA695E2B4E0}" destId="{7840CC8F-0496-44DC-9374-A5C923BA8737}" srcOrd="0" destOrd="0" presId="urn:microsoft.com/office/officeart/2005/8/layout/arrow2"/>
    <dgm:cxn modelId="{F3615361-D352-4057-B235-CAFB0AD87FF5}" type="presOf" srcId="{1E1C91AE-E738-443E-9658-71FF051A1347}" destId="{66243B1C-2BA4-4DDE-9851-34C8F52F0D73}" srcOrd="0" destOrd="0" presId="urn:microsoft.com/office/officeart/2005/8/layout/arrow2"/>
    <dgm:cxn modelId="{26BE7D5A-4552-4B67-9DD0-6BA0EB2C60BC}" srcId="{4208A661-2AE5-4A7D-A98E-842B9C808EB4}" destId="{1E1C91AE-E738-443E-9658-71FF051A1347}" srcOrd="1" destOrd="0" parTransId="{9A631365-DC9F-4B21-891E-5524E8A5A158}" sibTransId="{E8A4574E-A369-4FBC-AAA2-11E377C7F901}"/>
    <dgm:cxn modelId="{3FE4739D-AE9C-442F-9EE5-A473A68F17D8}" type="presOf" srcId="{3FD3F60F-B58B-483D-AB06-E31800AECCD1}" destId="{21F80339-A8C4-4A9F-B834-42E4BF18D736}" srcOrd="0" destOrd="0" presId="urn:microsoft.com/office/officeart/2005/8/layout/arrow2"/>
    <dgm:cxn modelId="{6B0FE0C1-1188-4E7A-9F3A-63234E5B5E65}" srcId="{4208A661-2AE5-4A7D-A98E-842B9C808EB4}" destId="{3FD3F60F-B58B-483D-AB06-E31800AECCD1}" srcOrd="2" destOrd="0" parTransId="{8EA64717-B021-4435-8C6C-244E10FE8ADB}" sibTransId="{8C081F18-D073-4A66-9D98-CE6AB7433F39}"/>
    <dgm:cxn modelId="{7D7A3DAD-08A1-4D15-9B3D-A9E772298FCA}" type="presOf" srcId="{4208A661-2AE5-4A7D-A98E-842B9C808EB4}" destId="{1FED44C4-86AE-4CE0-B600-853BDF3C1115}" srcOrd="0" destOrd="0" presId="urn:microsoft.com/office/officeart/2005/8/layout/arrow2"/>
    <dgm:cxn modelId="{EF6AE45F-EF06-4B19-91F7-F57CF9D9FBDE}" type="presParOf" srcId="{1FED44C4-86AE-4CE0-B600-853BDF3C1115}" destId="{F7D68AB0-C688-4AD8-8736-0A17EE4585DE}" srcOrd="0" destOrd="0" presId="urn:microsoft.com/office/officeart/2005/8/layout/arrow2"/>
    <dgm:cxn modelId="{387EA85B-A7B8-472B-BA0A-1F51E8BDF548}" type="presParOf" srcId="{1FED44C4-86AE-4CE0-B600-853BDF3C1115}" destId="{531503E1-9C59-4DC4-968C-7B752F1F39DA}" srcOrd="1" destOrd="0" presId="urn:microsoft.com/office/officeart/2005/8/layout/arrow2"/>
    <dgm:cxn modelId="{EDE1AB36-D286-4D30-8BF0-00AE63948761}" type="presParOf" srcId="{531503E1-9C59-4DC4-968C-7B752F1F39DA}" destId="{7724A20C-F7D9-41D6-8881-1A62848D9EB1}" srcOrd="0" destOrd="0" presId="urn:microsoft.com/office/officeart/2005/8/layout/arrow2"/>
    <dgm:cxn modelId="{4BE10F5E-075D-4CBC-AE90-994A8FD1510B}" type="presParOf" srcId="{531503E1-9C59-4DC4-968C-7B752F1F39DA}" destId="{7840CC8F-0496-44DC-9374-A5C923BA8737}" srcOrd="1" destOrd="0" presId="urn:microsoft.com/office/officeart/2005/8/layout/arrow2"/>
    <dgm:cxn modelId="{E2BF78D1-A79A-42C8-8DA5-1873EB9227E6}" type="presParOf" srcId="{531503E1-9C59-4DC4-968C-7B752F1F39DA}" destId="{5C993EEF-80FF-4D5D-8F92-BC6100E68D62}" srcOrd="2" destOrd="0" presId="urn:microsoft.com/office/officeart/2005/8/layout/arrow2"/>
    <dgm:cxn modelId="{82740A57-BB5E-4B8B-B3D8-24CAACB357D2}" type="presParOf" srcId="{531503E1-9C59-4DC4-968C-7B752F1F39DA}" destId="{66243B1C-2BA4-4DDE-9851-34C8F52F0D73}" srcOrd="3" destOrd="0" presId="urn:microsoft.com/office/officeart/2005/8/layout/arrow2"/>
    <dgm:cxn modelId="{C8CDD02D-A8F1-458B-B00B-C2A573DBD56D}" type="presParOf" srcId="{531503E1-9C59-4DC4-968C-7B752F1F39DA}" destId="{77D5F35E-372F-407E-BF75-4B3E01E7A6A4}" srcOrd="4" destOrd="0" presId="urn:microsoft.com/office/officeart/2005/8/layout/arrow2"/>
    <dgm:cxn modelId="{27909E58-0FB7-4854-89EE-3E43DA6FCB3D}" type="presParOf" srcId="{531503E1-9C59-4DC4-968C-7B752F1F39DA}" destId="{21F80339-A8C4-4A9F-B834-42E4BF18D736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FAB164-3A08-4A7B-B85E-492F03270108}">
      <dsp:nvSpPr>
        <dsp:cNvPr id="0" name=""/>
        <dsp:cNvSpPr/>
      </dsp:nvSpPr>
      <dsp:spPr>
        <a:xfrm>
          <a:off x="2263140" y="0"/>
          <a:ext cx="1131570" cy="647065"/>
        </a:xfrm>
        <a:prstGeom prst="trapezoid">
          <a:avLst>
            <a:gd name="adj" fmla="val 8743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5. Incontrôlable, hystérique</a:t>
          </a:r>
          <a:endParaRPr lang="fr-FR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3140" y="0"/>
        <a:ext cx="1131570" cy="647065"/>
      </dsp:txXfrm>
    </dsp:sp>
    <dsp:sp modelId="{1CCA52EE-9D39-4C37-9C23-72BAA3B77FEB}">
      <dsp:nvSpPr>
        <dsp:cNvPr id="0" name=""/>
        <dsp:cNvSpPr/>
      </dsp:nvSpPr>
      <dsp:spPr>
        <a:xfrm>
          <a:off x="1697355" y="647065"/>
          <a:ext cx="2263140" cy="647065"/>
        </a:xfrm>
        <a:prstGeom prst="trapezoid">
          <a:avLst>
            <a:gd name="adj" fmla="val 87439"/>
          </a:avLst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4. N’écoute pas, ne comprend pas et non </a:t>
          </a:r>
          <a:r>
            <a:rPr lang="fr-F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coopératif </a:t>
          </a:r>
          <a:endParaRPr lang="fr-FR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93404" y="647065"/>
        <a:ext cx="1471041" cy="647065"/>
      </dsp:txXfrm>
    </dsp:sp>
    <dsp:sp modelId="{BEECB618-7288-4022-9E3A-DE2FFBCD1E9B}">
      <dsp:nvSpPr>
        <dsp:cNvPr id="0" name=""/>
        <dsp:cNvSpPr/>
      </dsp:nvSpPr>
      <dsp:spPr>
        <a:xfrm>
          <a:off x="1131570" y="1294130"/>
          <a:ext cx="3394709" cy="647065"/>
        </a:xfrm>
        <a:prstGeom prst="trapezoid">
          <a:avLst>
            <a:gd name="adj" fmla="val 87439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3. Ton frôle la détresse , volume ↑ mais coopératif</a:t>
          </a:r>
          <a:endParaRPr lang="fr-FR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25644" y="1294130"/>
        <a:ext cx="2206561" cy="647065"/>
      </dsp:txXfrm>
    </dsp:sp>
    <dsp:sp modelId="{10CFC9A2-E4AC-445C-ADD8-1692B843082D}">
      <dsp:nvSpPr>
        <dsp:cNvPr id="0" name=""/>
        <dsp:cNvSpPr/>
      </dsp:nvSpPr>
      <dsp:spPr>
        <a:xfrm>
          <a:off x="565785" y="1941195"/>
          <a:ext cx="4526280" cy="647065"/>
        </a:xfrm>
        <a:prstGeom prst="trapezoid">
          <a:avLst>
            <a:gd name="adj" fmla="val 87439"/>
          </a:avLst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2. Anxieux mais coopératif</a:t>
          </a:r>
          <a:endParaRPr lang="fr-FR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57883" y="1941195"/>
        <a:ext cx="2942082" cy="647065"/>
      </dsp:txXfrm>
    </dsp:sp>
    <dsp:sp modelId="{D6BC99B7-A737-4ECD-BC2F-A061D5590543}">
      <dsp:nvSpPr>
        <dsp:cNvPr id="0" name=""/>
        <dsp:cNvSpPr/>
      </dsp:nvSpPr>
      <dsp:spPr>
        <a:xfrm>
          <a:off x="0" y="2588260"/>
          <a:ext cx="5657850" cy="647065"/>
        </a:xfrm>
        <a:prstGeom prst="trapezoid">
          <a:avLst>
            <a:gd name="adj" fmla="val 87439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1. Ton et volume de conversation </a:t>
          </a:r>
          <a:r>
            <a:rPr lang="fr-F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normaux</a:t>
          </a:r>
          <a:endParaRPr lang="fr-FR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90123" y="2588260"/>
        <a:ext cx="3677602" cy="6470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D68AB0-C688-4AD8-8736-0A17EE4585DE}">
      <dsp:nvSpPr>
        <dsp:cNvPr id="0" name=""/>
        <dsp:cNvSpPr/>
      </dsp:nvSpPr>
      <dsp:spPr>
        <a:xfrm>
          <a:off x="0" y="202009"/>
          <a:ext cx="4819650" cy="301228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24A20C-F7D9-41D6-8881-1A62848D9EB1}">
      <dsp:nvSpPr>
        <dsp:cNvPr id="0" name=""/>
        <dsp:cNvSpPr/>
      </dsp:nvSpPr>
      <dsp:spPr>
        <a:xfrm>
          <a:off x="612095" y="2281085"/>
          <a:ext cx="125310" cy="12531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40CC8F-0496-44DC-9374-A5C923BA8737}">
      <dsp:nvSpPr>
        <dsp:cNvPr id="0" name=""/>
        <dsp:cNvSpPr/>
      </dsp:nvSpPr>
      <dsp:spPr>
        <a:xfrm>
          <a:off x="674751" y="2343741"/>
          <a:ext cx="1122978" cy="870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0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Identifie</a:t>
          </a:r>
          <a:endParaRPr lang="fr-FR" sz="1800" kern="1200" dirty="0"/>
        </a:p>
      </dsp:txBody>
      <dsp:txXfrm>
        <a:off x="674751" y="2343741"/>
        <a:ext cx="1122978" cy="870549"/>
      </dsp:txXfrm>
    </dsp:sp>
    <dsp:sp modelId="{5C993EEF-80FF-4D5D-8F92-BC6100E68D62}">
      <dsp:nvSpPr>
        <dsp:cNvPr id="0" name=""/>
        <dsp:cNvSpPr/>
      </dsp:nvSpPr>
      <dsp:spPr>
        <a:xfrm>
          <a:off x="1718205" y="1462347"/>
          <a:ext cx="226523" cy="226523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243B1C-2BA4-4DDE-9851-34C8F52F0D73}">
      <dsp:nvSpPr>
        <dsp:cNvPr id="0" name=""/>
        <dsp:cNvSpPr/>
      </dsp:nvSpPr>
      <dsp:spPr>
        <a:xfrm>
          <a:off x="1831467" y="1575609"/>
          <a:ext cx="1156716" cy="1638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03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Mesure</a:t>
          </a:r>
          <a:endParaRPr lang="fr-FR" sz="1800" kern="1200" dirty="0"/>
        </a:p>
      </dsp:txBody>
      <dsp:txXfrm>
        <a:off x="1831467" y="1575609"/>
        <a:ext cx="1156716" cy="1638680"/>
      </dsp:txXfrm>
    </dsp:sp>
    <dsp:sp modelId="{77D5F35E-372F-407E-BF75-4B3E01E7A6A4}">
      <dsp:nvSpPr>
        <dsp:cNvPr id="0" name=""/>
        <dsp:cNvSpPr/>
      </dsp:nvSpPr>
      <dsp:spPr>
        <a:xfrm>
          <a:off x="3048428" y="964116"/>
          <a:ext cx="313277" cy="313277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80339-A8C4-4A9F-B834-42E4BF18D736}">
      <dsp:nvSpPr>
        <dsp:cNvPr id="0" name=""/>
        <dsp:cNvSpPr/>
      </dsp:nvSpPr>
      <dsp:spPr>
        <a:xfrm>
          <a:off x="3205067" y="1120755"/>
          <a:ext cx="1156716" cy="2093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999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Améliore</a:t>
          </a:r>
          <a:endParaRPr lang="fr-FR" sz="1800" kern="1200" dirty="0"/>
        </a:p>
      </dsp:txBody>
      <dsp:txXfrm>
        <a:off x="3205067" y="1120755"/>
        <a:ext cx="1156716" cy="2093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BE88CA8-04FB-4BAF-B31E-C343A2A1EDD0}" type="datetimeFigureOut">
              <a:rPr lang="fr-CA" smtClean="0"/>
              <a:t>2019-10-10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E6ACCE0-9AF0-40EA-A8A2-2349E584AF3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5611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36532-5A5E-433A-87F1-3D8603B6FF0C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34013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CCE0-9AF0-40EA-A8A2-2349E584AF32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14668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cover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0"/>
            <a:ext cx="9144000" cy="5148000"/>
          </a:xfrm>
          <a:prstGeom prst="rect">
            <a:avLst/>
          </a:prstGeom>
        </p:spPr>
      </p:pic>
      <p:pic>
        <p:nvPicPr>
          <p:cNvPr id="11" name="Picture 10" descr="Logo Urgences-santé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965" y="799296"/>
            <a:ext cx="1664736" cy="571552"/>
          </a:xfrm>
          <a:prstGeom prst="rect">
            <a:avLst/>
          </a:prstGeom>
        </p:spPr>
      </p:pic>
      <p:sp>
        <p:nvSpPr>
          <p:cNvPr id="12" name="Parallelogram 11"/>
          <p:cNvSpPr/>
          <p:nvPr userDrawn="1"/>
        </p:nvSpPr>
        <p:spPr>
          <a:xfrm flipH="1">
            <a:off x="4897333" y="0"/>
            <a:ext cx="2093827" cy="611226"/>
          </a:xfrm>
          <a:prstGeom prst="parallelogram">
            <a:avLst>
              <a:gd name="adj" fmla="val 175722"/>
            </a:avLst>
          </a:prstGeom>
          <a:solidFill>
            <a:srgbClr val="255A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000000"/>
              </a:solidFill>
            </a:endParaRPr>
          </a:p>
        </p:txBody>
      </p:sp>
      <p:sp>
        <p:nvSpPr>
          <p:cNvPr id="16" name="Parallelogram 15"/>
          <p:cNvSpPr/>
          <p:nvPr userDrawn="1"/>
        </p:nvSpPr>
        <p:spPr>
          <a:xfrm flipH="1">
            <a:off x="7482989" y="1481669"/>
            <a:ext cx="2760427" cy="986974"/>
          </a:xfrm>
          <a:prstGeom prst="parallelogram">
            <a:avLst>
              <a:gd name="adj" fmla="val 175722"/>
            </a:avLst>
          </a:prstGeom>
          <a:solidFill>
            <a:srgbClr val="255A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000000"/>
              </a:solidFill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3400624" y="2162568"/>
            <a:ext cx="4852179" cy="1669239"/>
          </a:xfrm>
        </p:spPr>
        <p:txBody>
          <a:bodyPr>
            <a:normAutofit/>
          </a:bodyPr>
          <a:lstStyle>
            <a:lvl1pPr algn="r">
              <a:lnSpc>
                <a:spcPct val="90000"/>
              </a:lnSpc>
              <a:defRPr sz="4400" b="0" i="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2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77514" y="4286608"/>
            <a:ext cx="1343916" cy="603647"/>
          </a:xfrm>
        </p:spPr>
        <p:txBody>
          <a:bodyPr>
            <a:normAutofit/>
          </a:bodyPr>
          <a:lstStyle>
            <a:lvl1pPr marL="0" indent="0" algn="r">
              <a:lnSpc>
                <a:spcPct val="90000"/>
              </a:lnSpc>
              <a:buNone/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3113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secondair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slate_blan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872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83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secondair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slate_blan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872" cy="5148000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097765" y="1829755"/>
            <a:ext cx="3573115" cy="1932010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1500" b="1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0"/>
          </p:nvPr>
        </p:nvSpPr>
        <p:spPr>
          <a:xfrm>
            <a:off x="5092341" y="1930057"/>
            <a:ext cx="2834164" cy="1619871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1800" b="0" i="1" cap="all">
                <a:solidFill>
                  <a:srgbClr val="255AA7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5171331" y="3234364"/>
            <a:ext cx="2755173" cy="64580"/>
          </a:xfrm>
          <a:prstGeom prst="rect">
            <a:avLst/>
          </a:prstGeom>
          <a:solidFill>
            <a:srgbClr val="255A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9485" y="441189"/>
            <a:ext cx="8229600" cy="857250"/>
          </a:xfrm>
        </p:spPr>
        <p:txBody>
          <a:bodyPr anchor="t" anchorCtr="0">
            <a:normAutofit/>
          </a:bodyPr>
          <a:lstStyle>
            <a:lvl1pPr algn="l">
              <a:lnSpc>
                <a:spcPct val="80000"/>
              </a:lnSpc>
              <a:defRPr sz="2600" b="1" i="0" cap="all">
                <a:solidFill>
                  <a:srgbClr val="255AA7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593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secondair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backslate_blan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872" cy="5148000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3440345" y="1576819"/>
            <a:ext cx="2248250" cy="660189"/>
          </a:xfrm>
          <a:prstGeom prst="rect">
            <a:avLst/>
          </a:prstGeom>
          <a:solidFill>
            <a:srgbClr val="255AA7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255AA7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5959077" y="1576819"/>
            <a:ext cx="2248250" cy="660189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914804" y="1576819"/>
            <a:ext cx="2248250" cy="660189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995522" y="2314103"/>
            <a:ext cx="1937231" cy="834155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995522" y="3175168"/>
            <a:ext cx="1937231" cy="834155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7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979380" y="1666353"/>
            <a:ext cx="624218" cy="475541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29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01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1524608" y="1729634"/>
            <a:ext cx="1471382" cy="427104"/>
          </a:xfrm>
        </p:spPr>
        <p:txBody>
          <a:bodyPr anchor="t" anchorCtr="0">
            <a:noAutofit/>
          </a:bodyPr>
          <a:lstStyle>
            <a:lvl1pPr marL="0" indent="0">
              <a:lnSpc>
                <a:spcPct val="70000"/>
              </a:lnSpc>
              <a:buNone/>
              <a:defRPr sz="1300" b="1" i="0" cap="all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here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3515648" y="2319243"/>
            <a:ext cx="1937231" cy="834155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4"/>
          </p:nvPr>
        </p:nvSpPr>
        <p:spPr>
          <a:xfrm>
            <a:off x="3515648" y="3180308"/>
            <a:ext cx="1937231" cy="834155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7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3499506" y="1671493"/>
            <a:ext cx="624218" cy="475541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29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01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044734" y="1734774"/>
            <a:ext cx="1471382" cy="427104"/>
          </a:xfrm>
        </p:spPr>
        <p:txBody>
          <a:bodyPr anchor="t" anchorCtr="0">
            <a:noAutofit/>
          </a:bodyPr>
          <a:lstStyle>
            <a:lvl1pPr marL="0" indent="0">
              <a:lnSpc>
                <a:spcPct val="70000"/>
              </a:lnSpc>
              <a:buNone/>
              <a:defRPr sz="1300" b="1" i="0" cap="all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here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7"/>
          </p:nvPr>
        </p:nvSpPr>
        <p:spPr>
          <a:xfrm>
            <a:off x="6035773" y="2313377"/>
            <a:ext cx="1937231" cy="834155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6035773" y="3174442"/>
            <a:ext cx="1937231" cy="834155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7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6019631" y="1665627"/>
            <a:ext cx="624218" cy="475541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29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01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6564859" y="1728908"/>
            <a:ext cx="1471382" cy="427104"/>
          </a:xfrm>
        </p:spPr>
        <p:txBody>
          <a:bodyPr anchor="t" anchorCtr="0">
            <a:noAutofit/>
          </a:bodyPr>
          <a:lstStyle>
            <a:lvl1pPr marL="0" indent="0">
              <a:lnSpc>
                <a:spcPct val="70000"/>
              </a:lnSpc>
              <a:buNone/>
              <a:defRPr sz="1300" b="1" i="0" cap="all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here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839485" y="441189"/>
            <a:ext cx="8229600" cy="857250"/>
          </a:xfrm>
        </p:spPr>
        <p:txBody>
          <a:bodyPr anchor="t" anchorCtr="0">
            <a:normAutofit/>
          </a:bodyPr>
          <a:lstStyle>
            <a:lvl1pPr algn="l">
              <a:lnSpc>
                <a:spcPct val="80000"/>
              </a:lnSpc>
              <a:defRPr sz="2600" b="1" i="0" cap="all">
                <a:solidFill>
                  <a:srgbClr val="255AA7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615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secondaire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ckslate_blan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872" cy="5148000"/>
          </a:xfrm>
          <a:prstGeom prst="rect">
            <a:avLst/>
          </a:prstGeom>
        </p:spPr>
      </p:pic>
      <p:sp>
        <p:nvSpPr>
          <p:cNvPr id="2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846" y="2828657"/>
            <a:ext cx="507212" cy="225998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800" b="0" i="0" cap="all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Item 1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384302" y="2828657"/>
            <a:ext cx="507212" cy="225998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800" b="0" i="0" cap="all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Item 2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859302" y="2828657"/>
            <a:ext cx="507212" cy="225998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800" b="0" i="0" cap="all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Item 3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2334736" y="2828657"/>
            <a:ext cx="507212" cy="225998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800" b="0" i="0" cap="all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Item 4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810170" y="2828566"/>
            <a:ext cx="507212" cy="225998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800" b="0" i="0" cap="all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Item 5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14"/>
          </p:nvPr>
        </p:nvSpPr>
        <p:spPr>
          <a:xfrm>
            <a:off x="3706962" y="2213355"/>
            <a:ext cx="4478188" cy="1263276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15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5"/>
          </p:nvPr>
        </p:nvSpPr>
        <p:spPr>
          <a:xfrm>
            <a:off x="904675" y="3914329"/>
            <a:ext cx="2470351" cy="834155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7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idx="16"/>
          </p:nvPr>
        </p:nvSpPr>
        <p:spPr>
          <a:xfrm>
            <a:off x="904676" y="3221431"/>
            <a:ext cx="2470350" cy="1263276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1100" b="1" i="0">
                <a:solidFill>
                  <a:srgbClr val="255AA7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0" name="Rectangle 39"/>
          <p:cNvSpPr/>
          <p:nvPr userDrawn="1"/>
        </p:nvSpPr>
        <p:spPr>
          <a:xfrm>
            <a:off x="996369" y="3162998"/>
            <a:ext cx="2250159" cy="54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anual Input 3"/>
          <p:cNvSpPr/>
          <p:nvPr userDrawn="1"/>
        </p:nvSpPr>
        <p:spPr>
          <a:xfrm flipH="1">
            <a:off x="996369" y="2058944"/>
            <a:ext cx="387933" cy="734349"/>
          </a:xfrm>
          <a:custGeom>
            <a:avLst/>
            <a:gdLst/>
            <a:ahLst/>
            <a:cxnLst/>
            <a:rect l="l" t="t" r="r" b="b"/>
            <a:pathLst>
              <a:path w="387933" h="734349">
                <a:moveTo>
                  <a:pt x="387933" y="0"/>
                </a:moveTo>
                <a:lnTo>
                  <a:pt x="0" y="166618"/>
                </a:lnTo>
                <a:lnTo>
                  <a:pt x="0" y="734349"/>
                </a:lnTo>
                <a:lnTo>
                  <a:pt x="387933" y="734349"/>
                </a:lnTo>
                <a:close/>
              </a:path>
            </a:pathLst>
          </a:custGeom>
          <a:solidFill>
            <a:srgbClr val="4D4D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anual Input 9"/>
          <p:cNvSpPr/>
          <p:nvPr userDrawn="1"/>
        </p:nvSpPr>
        <p:spPr>
          <a:xfrm flipH="1">
            <a:off x="1462869" y="1473304"/>
            <a:ext cx="387933" cy="1319988"/>
          </a:xfrm>
          <a:custGeom>
            <a:avLst/>
            <a:gdLst/>
            <a:ahLst/>
            <a:cxnLst/>
            <a:rect l="l" t="t" r="r" b="b"/>
            <a:pathLst>
              <a:path w="387933" h="1319988">
                <a:moveTo>
                  <a:pt x="387933" y="0"/>
                </a:moveTo>
                <a:lnTo>
                  <a:pt x="0" y="166618"/>
                </a:lnTo>
                <a:lnTo>
                  <a:pt x="0" y="653517"/>
                </a:lnTo>
                <a:lnTo>
                  <a:pt x="0" y="833089"/>
                </a:lnTo>
                <a:lnTo>
                  <a:pt x="0" y="1319988"/>
                </a:lnTo>
                <a:lnTo>
                  <a:pt x="387933" y="1319988"/>
                </a:lnTo>
                <a:lnTo>
                  <a:pt x="387933" y="833089"/>
                </a:lnTo>
                <a:lnTo>
                  <a:pt x="387933" y="486899"/>
                </a:lnTo>
                <a:close/>
              </a:path>
            </a:pathLst>
          </a:custGeom>
          <a:solidFill>
            <a:srgbClr val="255A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anual Input 10"/>
          <p:cNvSpPr/>
          <p:nvPr userDrawn="1"/>
        </p:nvSpPr>
        <p:spPr>
          <a:xfrm flipH="1">
            <a:off x="1929369" y="1878486"/>
            <a:ext cx="387933" cy="914806"/>
          </a:xfrm>
          <a:custGeom>
            <a:avLst/>
            <a:gdLst/>
            <a:ahLst/>
            <a:cxnLst/>
            <a:rect l="l" t="t" r="r" b="b"/>
            <a:pathLst>
              <a:path w="387933" h="914806">
                <a:moveTo>
                  <a:pt x="387933" y="0"/>
                </a:moveTo>
                <a:lnTo>
                  <a:pt x="0" y="166618"/>
                </a:lnTo>
                <a:lnTo>
                  <a:pt x="0" y="248335"/>
                </a:lnTo>
                <a:lnTo>
                  <a:pt x="0" y="833089"/>
                </a:lnTo>
                <a:lnTo>
                  <a:pt x="0" y="914806"/>
                </a:lnTo>
                <a:lnTo>
                  <a:pt x="387933" y="914806"/>
                </a:lnTo>
                <a:lnTo>
                  <a:pt x="387933" y="833089"/>
                </a:lnTo>
                <a:lnTo>
                  <a:pt x="387933" y="81717"/>
                </a:lnTo>
                <a:close/>
              </a:path>
            </a:pathLst>
          </a:custGeom>
          <a:solidFill>
            <a:srgbClr val="4D4D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anual Input 11"/>
          <p:cNvSpPr/>
          <p:nvPr userDrawn="1"/>
        </p:nvSpPr>
        <p:spPr>
          <a:xfrm flipH="1">
            <a:off x="2395869" y="1670789"/>
            <a:ext cx="387933" cy="1122503"/>
          </a:xfrm>
          <a:custGeom>
            <a:avLst/>
            <a:gdLst/>
            <a:ahLst/>
            <a:cxnLst/>
            <a:rect l="l" t="t" r="r" b="b"/>
            <a:pathLst>
              <a:path w="387933" h="1122503">
                <a:moveTo>
                  <a:pt x="387933" y="0"/>
                </a:moveTo>
                <a:lnTo>
                  <a:pt x="0" y="166618"/>
                </a:lnTo>
                <a:lnTo>
                  <a:pt x="0" y="456032"/>
                </a:lnTo>
                <a:lnTo>
                  <a:pt x="0" y="833089"/>
                </a:lnTo>
                <a:lnTo>
                  <a:pt x="0" y="1122503"/>
                </a:lnTo>
                <a:lnTo>
                  <a:pt x="387933" y="1122503"/>
                </a:lnTo>
                <a:lnTo>
                  <a:pt x="387933" y="833089"/>
                </a:lnTo>
                <a:lnTo>
                  <a:pt x="387933" y="289414"/>
                </a:lnTo>
                <a:close/>
              </a:path>
            </a:pathLst>
          </a:custGeom>
          <a:solidFill>
            <a:srgbClr val="4D4D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anual Input 7"/>
          <p:cNvSpPr/>
          <p:nvPr userDrawn="1"/>
        </p:nvSpPr>
        <p:spPr>
          <a:xfrm flipH="1">
            <a:off x="2862368" y="2246566"/>
            <a:ext cx="387933" cy="546727"/>
          </a:xfrm>
          <a:custGeom>
            <a:avLst/>
            <a:gdLst/>
            <a:ahLst/>
            <a:cxnLst/>
            <a:rect l="l" t="t" r="r" b="b"/>
            <a:pathLst>
              <a:path w="387933" h="546727">
                <a:moveTo>
                  <a:pt x="387933" y="0"/>
                </a:moveTo>
                <a:lnTo>
                  <a:pt x="0" y="183280"/>
                </a:lnTo>
                <a:lnTo>
                  <a:pt x="0" y="546727"/>
                </a:lnTo>
                <a:lnTo>
                  <a:pt x="387933" y="546727"/>
                </a:lnTo>
                <a:close/>
              </a:path>
            </a:pathLst>
          </a:custGeom>
          <a:solidFill>
            <a:srgbClr val="FFDD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839485" y="441189"/>
            <a:ext cx="8229600" cy="857250"/>
          </a:xfrm>
        </p:spPr>
        <p:txBody>
          <a:bodyPr anchor="t" anchorCtr="0">
            <a:normAutofit/>
          </a:bodyPr>
          <a:lstStyle>
            <a:lvl1pPr algn="l">
              <a:lnSpc>
                <a:spcPct val="80000"/>
              </a:lnSpc>
              <a:defRPr sz="2600" b="1" i="0" cap="all">
                <a:solidFill>
                  <a:srgbClr val="255AA7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1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secondaire graphiq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backslate_blan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872" cy="51480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 flipH="1">
            <a:off x="3540125" y="2066925"/>
            <a:ext cx="515738" cy="0"/>
          </a:xfrm>
          <a:prstGeom prst="line">
            <a:avLst/>
          </a:prstGeom>
          <a:ln w="12700" cmpd="sng">
            <a:solidFill>
              <a:srgbClr val="000000"/>
            </a:solidFill>
            <a:prstDash val="sysDot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2173487" y="2066925"/>
            <a:ext cx="515738" cy="0"/>
          </a:xfrm>
          <a:prstGeom prst="line">
            <a:avLst/>
          </a:prstGeom>
          <a:ln w="12700" cmpd="sng">
            <a:solidFill>
              <a:srgbClr val="000000"/>
            </a:solidFill>
            <a:prstDash val="sysDot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6261500" y="2066925"/>
            <a:ext cx="515738" cy="0"/>
          </a:xfrm>
          <a:prstGeom prst="line">
            <a:avLst/>
          </a:prstGeom>
          <a:ln w="12700" cmpd="sng">
            <a:solidFill>
              <a:srgbClr val="000000"/>
            </a:solidFill>
            <a:prstDash val="sysDot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4903987" y="2066925"/>
            <a:ext cx="515738" cy="0"/>
          </a:xfrm>
          <a:prstGeom prst="line">
            <a:avLst/>
          </a:prstGeom>
          <a:ln w="12700" cmpd="sng">
            <a:solidFill>
              <a:srgbClr val="000000"/>
            </a:solidFill>
            <a:prstDash val="sysDot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 userDrawn="1"/>
        </p:nvSpPr>
        <p:spPr>
          <a:xfrm>
            <a:off x="1404738" y="1638299"/>
            <a:ext cx="864000" cy="864000"/>
          </a:xfrm>
          <a:prstGeom prst="ellipse">
            <a:avLst/>
          </a:prstGeom>
          <a:solidFill>
            <a:schemeClr val="tx1"/>
          </a:solidFill>
          <a:ln w="28575" cmpd="sng">
            <a:solidFill>
              <a:srgbClr val="255A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1333500" y="1915285"/>
            <a:ext cx="1006476" cy="355220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300" b="0" i="0" cap="all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Étape</a:t>
            </a:r>
            <a:r>
              <a:rPr lang="en-US" dirty="0" smtClean="0"/>
              <a:t> 1</a:t>
            </a:r>
          </a:p>
        </p:txBody>
      </p:sp>
      <p:sp>
        <p:nvSpPr>
          <p:cNvPr id="11" name="Oval 10"/>
          <p:cNvSpPr/>
          <p:nvPr userDrawn="1"/>
        </p:nvSpPr>
        <p:spPr>
          <a:xfrm>
            <a:off x="2766813" y="1635685"/>
            <a:ext cx="864000" cy="864000"/>
          </a:xfrm>
          <a:prstGeom prst="ellipse">
            <a:avLst/>
          </a:prstGeom>
          <a:solidFill>
            <a:schemeClr val="tx1"/>
          </a:solidFill>
          <a:ln w="28575" cmpd="sng">
            <a:solidFill>
              <a:srgbClr val="255A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2695575" y="1912671"/>
            <a:ext cx="1006476" cy="355220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300" b="0" i="0" cap="all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Étape</a:t>
            </a:r>
            <a:r>
              <a:rPr lang="en-US" dirty="0" smtClean="0"/>
              <a:t> 2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4119363" y="1633071"/>
            <a:ext cx="864000" cy="864000"/>
          </a:xfrm>
          <a:prstGeom prst="ellipse">
            <a:avLst/>
          </a:prstGeom>
          <a:solidFill>
            <a:schemeClr val="tx1"/>
          </a:solidFill>
          <a:ln w="28575" cmpd="sng">
            <a:solidFill>
              <a:srgbClr val="255A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048125" y="1910057"/>
            <a:ext cx="1006476" cy="355220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300" b="0" i="0" cap="all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Étape</a:t>
            </a:r>
            <a:r>
              <a:rPr lang="en-US" dirty="0" smtClean="0"/>
              <a:t> 3</a:t>
            </a:r>
          </a:p>
        </p:txBody>
      </p:sp>
      <p:sp>
        <p:nvSpPr>
          <p:cNvPr id="15" name="Oval 14"/>
          <p:cNvSpPr/>
          <p:nvPr userDrawn="1"/>
        </p:nvSpPr>
        <p:spPr>
          <a:xfrm>
            <a:off x="5481438" y="1630457"/>
            <a:ext cx="864000" cy="864000"/>
          </a:xfrm>
          <a:prstGeom prst="ellipse">
            <a:avLst/>
          </a:prstGeom>
          <a:solidFill>
            <a:schemeClr val="tx1"/>
          </a:solidFill>
          <a:ln w="28575" cmpd="sng">
            <a:solidFill>
              <a:srgbClr val="255A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5410200" y="1907443"/>
            <a:ext cx="1006476" cy="355220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300" b="0" i="0" cap="all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Étape</a:t>
            </a:r>
            <a:r>
              <a:rPr lang="en-US" dirty="0" smtClean="0"/>
              <a:t> 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6840338" y="1630457"/>
            <a:ext cx="864000" cy="864000"/>
          </a:xfrm>
          <a:prstGeom prst="ellipse">
            <a:avLst/>
          </a:prstGeom>
          <a:solidFill>
            <a:schemeClr val="tx1"/>
          </a:solidFill>
          <a:ln w="28575" cmpd="sng">
            <a:solidFill>
              <a:srgbClr val="255A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6769100" y="1907443"/>
            <a:ext cx="1006476" cy="355220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300" b="0" i="0" cap="all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Étape</a:t>
            </a:r>
            <a:r>
              <a:rPr lang="en-US" dirty="0" smtClean="0"/>
              <a:t> 5</a:t>
            </a:r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3542261" y="3419465"/>
            <a:ext cx="923923" cy="540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"/>
          <p:cNvSpPr>
            <a:spLocks noGrp="1"/>
          </p:cNvSpPr>
          <p:nvPr>
            <p:ph type="body" idx="14"/>
          </p:nvPr>
        </p:nvSpPr>
        <p:spPr>
          <a:xfrm>
            <a:off x="1450256" y="2825943"/>
            <a:ext cx="2381807" cy="1263276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1900" b="1" i="0" cap="all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0"/>
          </p:nvPr>
        </p:nvSpPr>
        <p:spPr>
          <a:xfrm>
            <a:off x="4075262" y="2956305"/>
            <a:ext cx="3700314" cy="1263276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9485" y="441189"/>
            <a:ext cx="8229600" cy="857250"/>
          </a:xfrm>
        </p:spPr>
        <p:txBody>
          <a:bodyPr anchor="t" anchorCtr="0">
            <a:normAutofit/>
          </a:bodyPr>
          <a:lstStyle>
            <a:lvl1pPr algn="l">
              <a:lnSpc>
                <a:spcPct val="80000"/>
              </a:lnSpc>
              <a:defRPr sz="2700" b="1" i="0" cap="all">
                <a:solidFill>
                  <a:srgbClr val="255AA7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68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_titre_section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0"/>
            <a:ext cx="9144000" cy="514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7048" y="2260519"/>
            <a:ext cx="8229600" cy="857250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3100" b="0" i="0" cap="all">
                <a:solidFill>
                  <a:srgbClr val="255AA7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arallelogram 3"/>
          <p:cNvSpPr/>
          <p:nvPr userDrawn="1"/>
        </p:nvSpPr>
        <p:spPr>
          <a:xfrm flipH="1">
            <a:off x="3007101" y="3254438"/>
            <a:ext cx="6291085" cy="2718510"/>
          </a:xfrm>
          <a:prstGeom prst="parallelogram">
            <a:avLst>
              <a:gd name="adj" fmla="val 176955"/>
            </a:avLst>
          </a:prstGeom>
          <a:solidFill>
            <a:srgbClr val="255A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000000"/>
              </a:solidFill>
            </a:endParaRPr>
          </a:p>
        </p:txBody>
      </p:sp>
      <p:sp>
        <p:nvSpPr>
          <p:cNvPr id="5" name="Parallelogram 4"/>
          <p:cNvSpPr/>
          <p:nvPr userDrawn="1"/>
        </p:nvSpPr>
        <p:spPr>
          <a:xfrm flipH="1">
            <a:off x="-4027780" y="-740866"/>
            <a:ext cx="6291085" cy="2718510"/>
          </a:xfrm>
          <a:prstGeom prst="parallelogram">
            <a:avLst>
              <a:gd name="adj" fmla="val 176955"/>
            </a:avLst>
          </a:prstGeom>
          <a:solidFill>
            <a:srgbClr val="255A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00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re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255AA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78223" y="1896734"/>
            <a:ext cx="4497944" cy="1192180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3100" b="0" i="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Parallelogram 5"/>
          <p:cNvSpPr/>
          <p:nvPr userDrawn="1"/>
        </p:nvSpPr>
        <p:spPr>
          <a:xfrm flipH="1">
            <a:off x="-2142590" y="-892997"/>
            <a:ext cx="6291085" cy="2718510"/>
          </a:xfrm>
          <a:prstGeom prst="parallelogram">
            <a:avLst>
              <a:gd name="adj" fmla="val 176955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000000"/>
              </a:solidFill>
            </a:endParaRPr>
          </a:p>
        </p:txBody>
      </p:sp>
      <p:sp>
        <p:nvSpPr>
          <p:cNvPr id="7" name="Parallelogram 6"/>
          <p:cNvSpPr/>
          <p:nvPr userDrawn="1"/>
        </p:nvSpPr>
        <p:spPr>
          <a:xfrm flipH="1">
            <a:off x="4915561" y="3135212"/>
            <a:ext cx="6291085" cy="2718510"/>
          </a:xfrm>
          <a:prstGeom prst="parallelogram">
            <a:avLst>
              <a:gd name="adj" fmla="val 176955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06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avec images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slate_blank_sans_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871" cy="5148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32502" y="1831213"/>
            <a:ext cx="3261380" cy="1442523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39485" y="441188"/>
            <a:ext cx="3254397" cy="1109013"/>
          </a:xfrm>
        </p:spPr>
        <p:txBody>
          <a:bodyPr anchor="t" anchorCtr="0">
            <a:normAutofit/>
          </a:bodyPr>
          <a:lstStyle>
            <a:lvl1pPr algn="l">
              <a:lnSpc>
                <a:spcPct val="80000"/>
              </a:lnSpc>
              <a:defRPr sz="2600" b="1" i="0" cap="all">
                <a:solidFill>
                  <a:srgbClr val="255AA7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84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avec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slate_blank_sans_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62" y="-399879"/>
            <a:ext cx="9143871" cy="514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5798897" y="274734"/>
            <a:ext cx="1548000" cy="1548000"/>
          </a:xfrm>
          <a:prstGeom prst="rect">
            <a:avLst/>
          </a:prstGeom>
          <a:solidFill>
            <a:srgbClr val="4D4D4D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346897" y="274734"/>
            <a:ext cx="1548000" cy="1548000"/>
          </a:xfrm>
          <a:prstGeom prst="rect">
            <a:avLst/>
          </a:prstGeom>
          <a:solidFill>
            <a:srgbClr val="4D4D4D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5798897" y="1822733"/>
            <a:ext cx="1548000" cy="1548000"/>
          </a:xfrm>
          <a:prstGeom prst="rect">
            <a:avLst/>
          </a:prstGeom>
          <a:solidFill>
            <a:srgbClr val="4D4D4D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346897" y="1822733"/>
            <a:ext cx="1548000" cy="1548000"/>
          </a:xfrm>
          <a:prstGeom prst="rect">
            <a:avLst/>
          </a:prstGeom>
          <a:solidFill>
            <a:srgbClr val="4D4D4D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250897" y="1822734"/>
            <a:ext cx="1548000" cy="1548000"/>
          </a:xfrm>
          <a:prstGeom prst="rect">
            <a:avLst/>
          </a:prstGeom>
          <a:solidFill>
            <a:srgbClr val="4D4D4D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5798897" y="3370734"/>
            <a:ext cx="1548000" cy="1548000"/>
          </a:xfrm>
          <a:prstGeom prst="rect">
            <a:avLst/>
          </a:prstGeom>
          <a:solidFill>
            <a:srgbClr val="4D4D4D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7346897" y="3370734"/>
            <a:ext cx="1548000" cy="1548000"/>
          </a:xfrm>
          <a:prstGeom prst="rect">
            <a:avLst/>
          </a:prstGeom>
          <a:solidFill>
            <a:srgbClr val="4D4D4D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4250897" y="3370735"/>
            <a:ext cx="1548000" cy="1548000"/>
          </a:xfrm>
          <a:prstGeom prst="rect">
            <a:avLst/>
          </a:prstGeom>
          <a:solidFill>
            <a:srgbClr val="4D4D4D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945672" y="841829"/>
            <a:ext cx="1254449" cy="585756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500" b="0" i="0">
                <a:solidFill>
                  <a:srgbClr val="FFFFFF"/>
                </a:solidFill>
                <a:latin typeface="Myriad Pro"/>
                <a:cs typeface="Myriad Pro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Image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7492480" y="838719"/>
            <a:ext cx="1254449" cy="585756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500" b="0" i="0">
                <a:solidFill>
                  <a:srgbClr val="FFFFFF"/>
                </a:solidFill>
                <a:latin typeface="Myriad Pro"/>
                <a:cs typeface="Myriad Pro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Image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5945672" y="2308808"/>
            <a:ext cx="1254449" cy="585756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500" b="0" i="0">
                <a:solidFill>
                  <a:srgbClr val="FFFFFF"/>
                </a:solidFill>
                <a:latin typeface="Myriad Pro"/>
                <a:cs typeface="Myriad Pro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Image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492480" y="2305698"/>
            <a:ext cx="1254449" cy="585756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500" b="0" i="0">
                <a:solidFill>
                  <a:srgbClr val="FFFFFF"/>
                </a:solidFill>
                <a:latin typeface="Myriad Pro"/>
                <a:cs typeface="Myriad Pro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Image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387460" y="2308808"/>
            <a:ext cx="1254449" cy="585756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500" b="0" i="0">
                <a:solidFill>
                  <a:srgbClr val="FFFFFF"/>
                </a:solidFill>
                <a:latin typeface="Myriad Pro"/>
                <a:cs typeface="Myriad Pro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Image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945672" y="3840065"/>
            <a:ext cx="1254449" cy="585756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500" b="0" i="0">
                <a:solidFill>
                  <a:srgbClr val="FFFFFF"/>
                </a:solidFill>
                <a:latin typeface="Myriad Pro"/>
                <a:cs typeface="Myriad Pro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Image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7492480" y="3836955"/>
            <a:ext cx="1254449" cy="585756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500" b="0" i="0">
                <a:solidFill>
                  <a:srgbClr val="FFFFFF"/>
                </a:solidFill>
                <a:latin typeface="Myriad Pro"/>
                <a:cs typeface="Myriad Pro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Image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87460" y="3840065"/>
            <a:ext cx="1254449" cy="585756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500" b="0" i="0">
                <a:solidFill>
                  <a:srgbClr val="FFFFFF"/>
                </a:solidFill>
                <a:latin typeface="Myriad Pro"/>
                <a:cs typeface="Myriad Pro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Image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39485" y="441188"/>
            <a:ext cx="3254397" cy="1109013"/>
          </a:xfrm>
        </p:spPr>
        <p:txBody>
          <a:bodyPr anchor="t" anchorCtr="0">
            <a:normAutofit/>
          </a:bodyPr>
          <a:lstStyle>
            <a:lvl1pPr algn="l">
              <a:lnSpc>
                <a:spcPct val="80000"/>
              </a:lnSpc>
              <a:defRPr sz="2700" b="0" i="0" cap="all">
                <a:solidFill>
                  <a:srgbClr val="255AA7"/>
                </a:solidFill>
                <a:latin typeface="Myriad Pro Bold SemiExt"/>
                <a:cs typeface="Myriad Pro Bold SemiEx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36" name="Picture 35" descr="DSC_0009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t="5019" r="39552" b="16798"/>
          <a:stretch/>
        </p:blipFill>
        <p:spPr>
          <a:xfrm>
            <a:off x="4250897" y="274734"/>
            <a:ext cx="1548000" cy="154119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7" name="Text Placeholder 2"/>
          <p:cNvSpPr>
            <a:spLocks noGrp="1"/>
          </p:cNvSpPr>
          <p:nvPr>
            <p:ph type="body" idx="1"/>
          </p:nvPr>
        </p:nvSpPr>
        <p:spPr>
          <a:xfrm>
            <a:off x="832502" y="1831213"/>
            <a:ext cx="3261380" cy="1442523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1500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6037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avec images 2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slate_blan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872" cy="5148000"/>
          </a:xfrm>
          <a:prstGeom prst="rect">
            <a:avLst/>
          </a:prstGeom>
        </p:spPr>
      </p:pic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39485" y="441188"/>
            <a:ext cx="3254397" cy="1109013"/>
          </a:xfrm>
        </p:spPr>
        <p:txBody>
          <a:bodyPr anchor="t" anchorCtr="0">
            <a:normAutofit/>
          </a:bodyPr>
          <a:lstStyle>
            <a:lvl1pPr algn="l">
              <a:lnSpc>
                <a:spcPct val="80000"/>
              </a:lnSpc>
              <a:defRPr sz="2600" b="0" i="0" cap="all">
                <a:solidFill>
                  <a:srgbClr val="255AA7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832014" y="1832530"/>
            <a:ext cx="3358986" cy="1715999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1"/>
          </p:nvPr>
        </p:nvSpPr>
        <p:spPr>
          <a:xfrm>
            <a:off x="823711" y="3700928"/>
            <a:ext cx="5922229" cy="833720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797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avec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slate_blan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872" cy="5148000"/>
          </a:xfrm>
          <a:prstGeom prst="rect">
            <a:avLst/>
          </a:prstGeom>
        </p:spPr>
      </p:pic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39485" y="441188"/>
            <a:ext cx="3254397" cy="1109013"/>
          </a:xfrm>
        </p:spPr>
        <p:txBody>
          <a:bodyPr anchor="t" anchorCtr="0">
            <a:normAutofit/>
          </a:bodyPr>
          <a:lstStyle>
            <a:lvl1pPr algn="l">
              <a:lnSpc>
                <a:spcPct val="80000"/>
              </a:lnSpc>
              <a:defRPr sz="2700" b="0" i="0" cap="all">
                <a:solidFill>
                  <a:srgbClr val="255AA7"/>
                </a:solidFill>
                <a:latin typeface="Myriad Pro Bold SemiExt"/>
                <a:cs typeface="Myriad Pro Bold SemiEx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832014" y="1832530"/>
            <a:ext cx="3358986" cy="1715999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1500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1"/>
          </p:nvPr>
        </p:nvSpPr>
        <p:spPr>
          <a:xfrm>
            <a:off x="823711" y="3700928"/>
            <a:ext cx="5922229" cy="833720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1500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6943484" y="386122"/>
            <a:ext cx="2200515" cy="2609583"/>
          </a:xfrm>
          <a:prstGeom prst="rect">
            <a:avLst/>
          </a:prstGeom>
          <a:solidFill>
            <a:srgbClr val="4D4D4D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7471260" y="1528486"/>
            <a:ext cx="1254449" cy="585756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500" b="0" i="0">
                <a:solidFill>
                  <a:srgbClr val="FFFFFF"/>
                </a:solidFill>
                <a:latin typeface="Myriad Pro"/>
                <a:cs typeface="Myriad Pro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Image 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940776" y="3026226"/>
            <a:ext cx="1261929" cy="849483"/>
          </a:xfrm>
          <a:prstGeom prst="rect">
            <a:avLst/>
          </a:prstGeom>
          <a:solidFill>
            <a:srgbClr val="4D4D4D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163148" y="3290879"/>
            <a:ext cx="786628" cy="374897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500" b="0" i="0">
                <a:solidFill>
                  <a:srgbClr val="FFFFFF"/>
                </a:solidFill>
                <a:latin typeface="Myriad Pro"/>
                <a:cs typeface="Myriad Pro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Image </a:t>
            </a:r>
          </a:p>
        </p:txBody>
      </p:sp>
      <p:pic>
        <p:nvPicPr>
          <p:cNvPr id="17" name="Picture 16" descr="DSC_0009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3862" r="33221" b="5436"/>
          <a:stretch/>
        </p:blipFill>
        <p:spPr>
          <a:xfrm>
            <a:off x="4310661" y="801659"/>
            <a:ext cx="2584691" cy="258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45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sommaire photo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slate_blank_sans_bande_haut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871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886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sommai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slate_blank_sans_bande_haut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871" cy="5148000"/>
          </a:xfrm>
          <a:prstGeom prst="rect">
            <a:avLst/>
          </a:prstGeom>
        </p:spPr>
      </p:pic>
      <p:sp>
        <p:nvSpPr>
          <p:cNvPr id="10" name="Parallelogram 9"/>
          <p:cNvSpPr/>
          <p:nvPr userDrawn="1"/>
        </p:nvSpPr>
        <p:spPr>
          <a:xfrm flipH="1">
            <a:off x="-3696470" y="617219"/>
            <a:ext cx="11824469" cy="5040053"/>
          </a:xfrm>
          <a:prstGeom prst="parallelogram">
            <a:avLst>
              <a:gd name="adj" fmla="val 174735"/>
            </a:avLst>
          </a:prstGeom>
          <a:solidFill>
            <a:srgbClr val="255A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000000"/>
              </a:solidFill>
            </a:endParaRPr>
          </a:p>
        </p:txBody>
      </p:sp>
      <p:pic>
        <p:nvPicPr>
          <p:cNvPr id="3" name="Picture 2" descr="ambulancier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4881450" cy="514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4382116" y="905302"/>
            <a:ext cx="534597" cy="534597"/>
          </a:xfrm>
          <a:prstGeom prst="rect">
            <a:avLst/>
          </a:prstGeom>
          <a:solidFill>
            <a:srgbClr val="255A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4382116" y="1692702"/>
            <a:ext cx="534597" cy="534597"/>
          </a:xfrm>
          <a:prstGeom prst="rect">
            <a:avLst/>
          </a:prstGeom>
          <a:solidFill>
            <a:srgbClr val="255A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4382116" y="2448352"/>
            <a:ext cx="534597" cy="534597"/>
          </a:xfrm>
          <a:prstGeom prst="rect">
            <a:avLst/>
          </a:prstGeom>
          <a:solidFill>
            <a:srgbClr val="255A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382116" y="894472"/>
            <a:ext cx="534597" cy="623134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35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382116" y="1670006"/>
            <a:ext cx="534597" cy="623134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35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4382116" y="2425730"/>
            <a:ext cx="534597" cy="623134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35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4950441" y="802951"/>
            <a:ext cx="3445166" cy="693836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800" b="0" i="1" cap="all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4"/>
          </p:nvPr>
        </p:nvSpPr>
        <p:spPr>
          <a:xfrm>
            <a:off x="4950441" y="1567727"/>
            <a:ext cx="3445166" cy="693836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800" b="0" i="1" cap="all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5"/>
          </p:nvPr>
        </p:nvSpPr>
        <p:spPr>
          <a:xfrm>
            <a:off x="4950441" y="2334208"/>
            <a:ext cx="3445166" cy="693836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800" b="0" i="1" cap="all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8597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photo-texte dessus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_groupe.jpg"/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8000"/>
          </a:xfrm>
          <a:prstGeom prst="rect">
            <a:avLst/>
          </a:prstGeom>
        </p:spPr>
      </p:pic>
      <p:sp>
        <p:nvSpPr>
          <p:cNvPr id="3" name="Rectangle 2"/>
          <p:cNvSpPr/>
          <p:nvPr userDrawn="1">
            <p:custDataLst>
              <p:tags r:id="rId1"/>
            </p:custDataLst>
          </p:nvPr>
        </p:nvSpPr>
        <p:spPr>
          <a:xfrm>
            <a:off x="7130144" y="4500"/>
            <a:ext cx="2013857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rgbClr val="255AA7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732" y="875582"/>
            <a:ext cx="1854678" cy="166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54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photo-texte dess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_groupe.jpg"/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8000"/>
          </a:xfrm>
          <a:prstGeom prst="rect">
            <a:avLst/>
          </a:prstGeom>
        </p:spPr>
      </p:pic>
      <p:sp>
        <p:nvSpPr>
          <p:cNvPr id="6" name="Parallelogram 5"/>
          <p:cNvSpPr/>
          <p:nvPr userDrawn="1"/>
        </p:nvSpPr>
        <p:spPr>
          <a:xfrm flipH="1">
            <a:off x="33073" y="-522533"/>
            <a:ext cx="3055992" cy="813566"/>
          </a:xfrm>
          <a:prstGeom prst="parallelogram">
            <a:avLst>
              <a:gd name="adj" fmla="val 175722"/>
            </a:avLst>
          </a:prstGeom>
          <a:solidFill>
            <a:srgbClr val="255A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1" y="3234427"/>
            <a:ext cx="9141292" cy="191357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794285" y="3672178"/>
            <a:ext cx="7555430" cy="1289255"/>
          </a:xfrm>
        </p:spPr>
        <p:txBody>
          <a:bodyPr anchor="t" anchorCtr="0">
            <a:noAutofit/>
          </a:bodyPr>
          <a:lstStyle>
            <a:lvl1pPr marL="0" indent="0" algn="just">
              <a:lnSpc>
                <a:spcPct val="90000"/>
              </a:lnSpc>
              <a:buNone/>
              <a:defRPr sz="1500" b="0" i="0">
                <a:solidFill>
                  <a:srgbClr val="FFFFFF"/>
                </a:solidFill>
                <a:latin typeface="Myriad Pro"/>
                <a:cs typeface="Myriad Pro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7"/>
          <p:cNvSpPr/>
          <p:nvPr userDrawn="1">
            <p:custDataLst>
              <p:tags r:id="rId1"/>
            </p:custDataLst>
          </p:nvPr>
        </p:nvSpPr>
        <p:spPr>
          <a:xfrm>
            <a:off x="7130144" y="4500"/>
            <a:ext cx="2013857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rgbClr val="255AA7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732" y="875582"/>
            <a:ext cx="1854678" cy="166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1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‹N°›</a:t>
            </a:fld>
            <a:endParaRPr kumimoji="0" lang="en-US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  <p:sldLayoutId id="2147493467" r:id="rId12"/>
    <p:sldLayoutId id="2147493468" r:id="rId13"/>
    <p:sldLayoutId id="2147493469" r:id="rId14"/>
    <p:sldLayoutId id="2147493470" r:id="rId15"/>
    <p:sldLayoutId id="2147493471" r:id="rId16"/>
    <p:sldLayoutId id="2147493472" r:id="rId17"/>
    <p:sldLayoutId id="2147493473" r:id="rId18"/>
    <p:sldLayoutId id="2147493475" r:id="rId19"/>
    <p:sldLayoutId id="2147493477" r:id="rId20"/>
    <p:sldLayoutId id="2147493476" r:id="rId21"/>
    <p:sldLayoutId id="2147493479" r:id="rId22"/>
    <p:sldLayoutId id="2147493478" r:id="rId23"/>
    <p:sldLayoutId id="2147493481" r:id="rId24"/>
    <p:sldLayoutId id="2147493480" r:id="rId25"/>
    <p:sldLayoutId id="2147493483" r:id="rId26"/>
    <p:sldLayoutId id="2147493482" r:id="rId2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533400" y="1339850"/>
            <a:ext cx="8153400" cy="131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>
                <a:solidFill>
                  <a:srgbClr val="1C4F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Optimisation de la collecte d’information par les RMU</a:t>
            </a:r>
            <a:endParaRPr lang="fr-FR" sz="3600" i="1" dirty="0">
              <a:solidFill>
                <a:srgbClr val="1C4F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00200" y="46101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>
                <a:solidFill>
                  <a:srgbClr val="1C4F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Thérésa Choisi</a:t>
            </a:r>
            <a:endParaRPr lang="fr-CA" dirty="0">
              <a:solidFill>
                <a:srgbClr val="1C4F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172200" y="409575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dirty="0" smtClean="0">
                <a:solidFill>
                  <a:srgbClr val="1C4F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octobre 2019</a:t>
            </a:r>
            <a:endParaRPr lang="fr-CA" sz="1600" dirty="0">
              <a:solidFill>
                <a:srgbClr val="1C4F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390525" y="2740025"/>
            <a:ext cx="85344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C4FB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 programme de recherche novateur</a:t>
            </a: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srgbClr val="1C4FB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02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1047750" y="305873"/>
            <a:ext cx="7621757" cy="4466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700" b="0" i="0" kern="1200" cap="all">
                <a:solidFill>
                  <a:srgbClr val="255AA7"/>
                </a:solidFill>
                <a:latin typeface="Myriad Pro Bold SemiExt"/>
                <a:ea typeface="+mj-ea"/>
                <a:cs typeface="Myriad Pro Bold SemiExt"/>
              </a:defRPr>
            </a:lvl1pPr>
          </a:lstStyle>
          <a:p>
            <a:pPr>
              <a:lnSpc>
                <a:spcPct val="80000"/>
              </a:lnSpc>
            </a:pPr>
            <a:r>
              <a:rPr lang="fr-C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INDICATEUR DE PERFORMANCE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153845" y="825283"/>
            <a:ext cx="4973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Validation de l’indicateur</a:t>
            </a:r>
            <a:endParaRPr lang="fr-F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2838449" y="1475119"/>
            <a:ext cx="3754607" cy="494891"/>
            <a:chOff x="0" y="126047"/>
            <a:chExt cx="6096000" cy="695565"/>
          </a:xfrm>
        </p:grpSpPr>
        <p:sp>
          <p:nvSpPr>
            <p:cNvPr id="21" name="Rectangle à coins arrondis 20"/>
            <p:cNvSpPr/>
            <p:nvPr/>
          </p:nvSpPr>
          <p:spPr>
            <a:xfrm>
              <a:off x="0" y="126047"/>
              <a:ext cx="6096000" cy="69556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33955" y="160002"/>
              <a:ext cx="6028090" cy="627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15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Distribution des appelants</a:t>
              </a:r>
              <a:endParaRPr lang="fr-CA" sz="15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2838449" y="2035129"/>
            <a:ext cx="3754607" cy="494891"/>
            <a:chOff x="0" y="905132"/>
            <a:chExt cx="6096000" cy="695565"/>
          </a:xfrm>
        </p:grpSpPr>
        <p:sp>
          <p:nvSpPr>
            <p:cNvPr id="24" name="Rectangle à coins arrondis 23"/>
            <p:cNvSpPr/>
            <p:nvPr/>
          </p:nvSpPr>
          <p:spPr>
            <a:xfrm>
              <a:off x="0" y="905132"/>
              <a:ext cx="6096000" cy="69556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33955" y="939087"/>
              <a:ext cx="6028090" cy="627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15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Type d’appel (ACR, AVC, etc.)</a:t>
              </a:r>
              <a:endParaRPr lang="fr-CA" sz="15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2838449" y="2604664"/>
            <a:ext cx="3754607" cy="494891"/>
            <a:chOff x="0" y="1684217"/>
            <a:chExt cx="6096000" cy="695565"/>
          </a:xfrm>
        </p:grpSpPr>
        <p:sp>
          <p:nvSpPr>
            <p:cNvPr id="28" name="Rectangle à coins arrondis 27"/>
            <p:cNvSpPr/>
            <p:nvPr/>
          </p:nvSpPr>
          <p:spPr>
            <a:xfrm>
              <a:off x="0" y="1684217"/>
              <a:ext cx="6096000" cy="69556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33955" y="1718172"/>
              <a:ext cx="6028090" cy="627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15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Variation du SCEC au cours d’un appel</a:t>
              </a:r>
              <a:endParaRPr lang="fr-CA" sz="15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2838449" y="3174199"/>
            <a:ext cx="3754607" cy="494891"/>
            <a:chOff x="0" y="2463302"/>
            <a:chExt cx="6096000" cy="695565"/>
          </a:xfrm>
        </p:grpSpPr>
        <p:sp>
          <p:nvSpPr>
            <p:cNvPr id="31" name="Rectangle à coins arrondis 30"/>
            <p:cNvSpPr/>
            <p:nvPr/>
          </p:nvSpPr>
          <p:spPr>
            <a:xfrm>
              <a:off x="0" y="2463302"/>
              <a:ext cx="6096000" cy="69556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3955" y="2497257"/>
              <a:ext cx="6028090" cy="627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1500" kern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Chronodépendance</a:t>
              </a:r>
              <a:r>
                <a:rPr lang="fr-CA" sz="15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A" sz="15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du SCEC</a:t>
              </a:r>
              <a:endParaRPr lang="fr-CA" sz="15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2838449" y="3743734"/>
            <a:ext cx="3754607" cy="494891"/>
            <a:chOff x="0" y="3242387"/>
            <a:chExt cx="6096000" cy="695565"/>
          </a:xfrm>
        </p:grpSpPr>
        <p:sp>
          <p:nvSpPr>
            <p:cNvPr id="34" name="Rectangle à coins arrondis 33"/>
            <p:cNvSpPr/>
            <p:nvPr/>
          </p:nvSpPr>
          <p:spPr>
            <a:xfrm>
              <a:off x="0" y="3242387"/>
              <a:ext cx="6096000" cy="69556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ectangle 34"/>
            <p:cNvSpPr/>
            <p:nvPr/>
          </p:nvSpPr>
          <p:spPr>
            <a:xfrm>
              <a:off x="33955" y="3276342"/>
              <a:ext cx="6028090" cy="627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15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Concordance de la nature du cas </a:t>
              </a:r>
              <a:endParaRPr lang="fr-CA" sz="15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834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Résultats de recherche d'images pour « mesure de la performance »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104" t="11419" r="-104" b="11419"/>
          <a:stretch/>
        </p:blipFill>
        <p:spPr bwMode="auto">
          <a:xfrm>
            <a:off x="9524" y="0"/>
            <a:ext cx="9134475" cy="5143500"/>
          </a:xfrm>
          <a:prstGeom prst="rect">
            <a:avLst/>
          </a:prstGeom>
          <a:noFill/>
        </p:spPr>
      </p:pic>
      <p:sp>
        <p:nvSpPr>
          <p:cNvPr id="24" name="ZoneTexte 23"/>
          <p:cNvSpPr txBox="1"/>
          <p:nvPr/>
        </p:nvSpPr>
        <p:spPr>
          <a:xfrm>
            <a:off x="762000" y="2143125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latin typeface="Arial" pitchFamily="34" charset="0"/>
                <a:cs typeface="Arial" pitchFamily="34" charset="0"/>
              </a:rPr>
              <a:t>MESURE DE LA PERFORMANCE</a:t>
            </a:r>
            <a:endParaRPr lang="fr-FR" sz="3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21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/>
          <p:nvPr/>
        </p:nvSpPr>
        <p:spPr>
          <a:xfrm>
            <a:off x="1596887" y="1814396"/>
            <a:ext cx="618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L’indicateur reflète-t-il les correctifs qui lui sont associés?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38200" y="301168"/>
            <a:ext cx="7621757" cy="4466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700" b="0" i="0" kern="1200" cap="all">
                <a:solidFill>
                  <a:srgbClr val="255AA7"/>
                </a:solidFill>
                <a:latin typeface="Myriad Pro Bold SemiExt"/>
                <a:ea typeface="+mj-ea"/>
                <a:cs typeface="Myriad Pro Bold SemiExt"/>
              </a:defRPr>
            </a:lvl1pPr>
          </a:lstStyle>
          <a:p>
            <a:pPr>
              <a:lnSpc>
                <a:spcPct val="80000"/>
              </a:lnSpc>
            </a:pPr>
            <a:r>
              <a:rPr lang="fr-C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mesure DE LA PERFORMANCE</a:t>
            </a:r>
          </a:p>
        </p:txBody>
      </p:sp>
      <p:pic>
        <p:nvPicPr>
          <p:cNvPr id="22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855" y="2332062"/>
            <a:ext cx="3287053" cy="17140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950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6443" y="304800"/>
            <a:ext cx="7621757" cy="4466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700" b="0" i="0" kern="1200" cap="all">
                <a:solidFill>
                  <a:srgbClr val="255AA7"/>
                </a:solidFill>
                <a:latin typeface="Myriad Pro Bold SemiExt"/>
                <a:ea typeface="+mj-ea"/>
                <a:cs typeface="Myriad Pro Bold SemiExt"/>
              </a:defRPr>
            </a:lvl1pPr>
          </a:lstStyle>
          <a:p>
            <a:pPr>
              <a:lnSpc>
                <a:spcPct val="80000"/>
              </a:lnSpc>
            </a:pPr>
            <a:r>
              <a:rPr lang="fr-C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mesure DE LA PERFORMANCE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81000" y="833735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70C0"/>
                </a:solidFill>
              </a:rPr>
              <a:t>Analyser l’impact d’un correctif</a:t>
            </a:r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5800" y="1467263"/>
            <a:ext cx="807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 Le maillon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faible: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le service à la clientèle</a:t>
            </a:r>
            <a:endParaRPr lang="fr-F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5800" y="2029238"/>
            <a:ext cx="807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 Correctif: une formation visant à améliorer le service à la clientèle</a:t>
            </a:r>
            <a:endParaRPr lang="fr-F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85800" y="2619728"/>
            <a:ext cx="807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 Analyse: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distribution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du SCEC avant/après</a:t>
            </a:r>
            <a:endParaRPr lang="fr-FR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1378226" y="3496959"/>
            <a:ext cx="6203369" cy="898155"/>
            <a:chOff x="826917" y="3135837"/>
            <a:chExt cx="7543182" cy="1206970"/>
          </a:xfrm>
        </p:grpSpPr>
        <p:sp>
          <p:nvSpPr>
            <p:cNvPr id="8" name="Rectangle 7"/>
            <p:cNvSpPr/>
            <p:nvPr/>
          </p:nvSpPr>
          <p:spPr>
            <a:xfrm>
              <a:off x="826917" y="3856261"/>
              <a:ext cx="3771591" cy="4865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Avant</a:t>
              </a:r>
              <a:endParaRPr lang="fr-F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598508" y="3856261"/>
              <a:ext cx="3771591" cy="48654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Après</a:t>
              </a:r>
              <a:endParaRPr lang="fr-F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Connecteur droit avec flèche 9"/>
            <p:cNvCxnSpPr/>
            <p:nvPr/>
          </p:nvCxnSpPr>
          <p:spPr>
            <a:xfrm flipV="1">
              <a:off x="4598508" y="3333713"/>
              <a:ext cx="0" cy="55605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3184162" y="3135837"/>
              <a:ext cx="3221567" cy="41360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Formation service à la clientèle</a:t>
              </a:r>
              <a:endParaRPr lang="fr-F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481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s de recherche d'images pour « Amélioration de la performance »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15208" t="16805" r="18126" b="819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762000" y="192426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AMÉLIORATION</a:t>
            </a:r>
          </a:p>
          <a:p>
            <a:pPr algn="ctr"/>
            <a:r>
              <a:rPr lang="fr-FR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LA PERFORMANCE</a:t>
            </a:r>
            <a:endParaRPr lang="fr-FR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79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79681" y="1717133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L’indicateur permet-il de détecter des points d’amélioration?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6443" y="333375"/>
            <a:ext cx="7621757" cy="4466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700" b="0" i="0" kern="1200" cap="all">
                <a:solidFill>
                  <a:srgbClr val="255AA7"/>
                </a:solidFill>
                <a:latin typeface="Myriad Pro Bold SemiExt"/>
                <a:ea typeface="+mj-ea"/>
                <a:cs typeface="Myriad Pro Bold SemiExt"/>
              </a:defRPr>
            </a:lvl1pPr>
          </a:lstStyle>
          <a:p>
            <a:pPr>
              <a:lnSpc>
                <a:spcPct val="80000"/>
              </a:lnSpc>
            </a:pPr>
            <a:r>
              <a:rPr lang="fr-C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amélioration DE LA PERFORMANCE</a:t>
            </a:r>
          </a:p>
        </p:txBody>
      </p:sp>
      <p:pic>
        <p:nvPicPr>
          <p:cNvPr id="4" name="Picture 2" descr="Résultats de recherche d'images pour « amélioration 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6052" y="2456738"/>
            <a:ext cx="3556344" cy="1600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766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55493" y="333375"/>
            <a:ext cx="7621757" cy="4466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700" b="0" i="0" kern="1200" cap="all">
                <a:solidFill>
                  <a:srgbClr val="255AA7"/>
                </a:solidFill>
                <a:latin typeface="Myriad Pro Bold SemiExt"/>
                <a:ea typeface="+mj-ea"/>
                <a:cs typeface="Myriad Pro Bold SemiExt"/>
              </a:defRPr>
            </a:lvl1pPr>
          </a:lstStyle>
          <a:p>
            <a:pPr>
              <a:lnSpc>
                <a:spcPct val="80000"/>
              </a:lnSpc>
            </a:pPr>
            <a:r>
              <a:rPr lang="fr-C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AMÉLIORATION DE LA PERFORMANCE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00050" y="86231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Élaborer une formation continue</a:t>
            </a:r>
            <a:endParaRPr lang="fr-FR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04850" y="1524000"/>
            <a:ext cx="651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>
                <a:latin typeface="Arial" pitchFamily="34" charset="0"/>
                <a:cs typeface="Arial" pitchFamily="34" charset="0"/>
              </a:rPr>
              <a:t> Mise en place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d’un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seuil d’intervention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04850" y="2009775"/>
            <a:ext cx="651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>
                <a:latin typeface="Arial" pitchFamily="34" charset="0"/>
                <a:cs typeface="Arial" pitchFamily="34" charset="0"/>
              </a:rPr>
              <a:t> Définir des points d’amélioration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04850" y="2524065"/>
            <a:ext cx="651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>
                <a:latin typeface="Arial" pitchFamily="34" charset="0"/>
                <a:cs typeface="Arial" pitchFamily="34" charset="0"/>
              </a:rPr>
              <a:t> Évaluer la perception des RMU pour mieux les outiller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Résultats de recherche d'images pour « échelle likert »"/>
          <p:cNvPicPr>
            <a:picLocks noChangeAspect="1" noChangeArrowheads="1"/>
          </p:cNvPicPr>
          <p:nvPr/>
        </p:nvPicPr>
        <p:blipFill rotWithShape="1">
          <a:blip r:embed="rId2" cstate="print"/>
          <a:srcRect l="20616"/>
          <a:stretch/>
        </p:blipFill>
        <p:spPr bwMode="auto">
          <a:xfrm>
            <a:off x="2557461" y="3038473"/>
            <a:ext cx="3838575" cy="1724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693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65044" y="304800"/>
            <a:ext cx="2430632" cy="4466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700" b="0" i="0" kern="1200" cap="all">
                <a:solidFill>
                  <a:srgbClr val="255AA7"/>
                </a:solidFill>
                <a:latin typeface="Myriad Pro Bold SemiExt"/>
                <a:ea typeface="+mj-ea"/>
                <a:cs typeface="Myriad Pro Bold SemiExt"/>
              </a:defRPr>
            </a:lvl1pPr>
          </a:lstStyle>
          <a:p>
            <a:pPr>
              <a:lnSpc>
                <a:spcPct val="80000"/>
              </a:lnSpc>
            </a:pPr>
            <a:r>
              <a:rPr lang="fr-C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153485" y="833735"/>
            <a:ext cx="5320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70C0"/>
                </a:solidFill>
              </a:rPr>
              <a:t>Programme de recherche novateur</a:t>
            </a:r>
            <a:endParaRPr lang="fr-FR" sz="2000" dirty="0">
              <a:solidFill>
                <a:srgbClr val="0070C0"/>
              </a:solidFill>
            </a:endParaRPr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865577322"/>
              </p:ext>
            </p:extLst>
          </p:nvPr>
        </p:nvGraphicFramePr>
        <p:xfrm>
          <a:off x="2186615" y="1353492"/>
          <a:ext cx="4819650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3914361" y="4222492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 Le bon patient à la bonne place. »</a:t>
            </a:r>
            <a:endParaRPr lang="fr-F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45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7471260" y="1528486"/>
            <a:ext cx="1254449" cy="58575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1500" b="0" i="0" kern="1200">
                <a:solidFill>
                  <a:srgbClr val="FFFFFF"/>
                </a:solidFill>
                <a:latin typeface="Myriad Pro"/>
                <a:ea typeface="+mn-ea"/>
                <a:cs typeface="Myriad Pro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 smtClean="0">
                <a:latin typeface="Arial"/>
                <a:cs typeface="Arial"/>
              </a:rPr>
              <a:t>Image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074420" y="571500"/>
            <a:ext cx="70027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600" b="1" smtClean="0">
                <a:solidFill>
                  <a:srgbClr val="255A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PATIENT, </a:t>
            </a:r>
            <a:r>
              <a:rPr lang="fr-CA" sz="2600" b="1" dirty="0" smtClean="0">
                <a:solidFill>
                  <a:srgbClr val="255A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CŒUR DE </a:t>
            </a:r>
            <a:r>
              <a:rPr lang="fr-CA" sz="2600" b="1" smtClean="0">
                <a:solidFill>
                  <a:srgbClr val="255A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 ACTIONS !</a:t>
            </a:r>
            <a:endParaRPr lang="fr-CA" sz="2600" b="1" dirty="0">
              <a:solidFill>
                <a:srgbClr val="255A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95" y="1688401"/>
            <a:ext cx="1901630" cy="190163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15" y="4107309"/>
            <a:ext cx="456942" cy="45694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61" y="4148613"/>
            <a:ext cx="520458" cy="42312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277" y="4118271"/>
            <a:ext cx="445980" cy="44598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4107309"/>
            <a:ext cx="456942" cy="45694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302" y="1684946"/>
            <a:ext cx="1905084" cy="190508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092" y="1688400"/>
            <a:ext cx="1901630" cy="190163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1688400"/>
            <a:ext cx="1901630" cy="190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4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836443" y="316471"/>
            <a:ext cx="7621757" cy="4466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700" b="0" i="0" kern="1200" cap="all">
                <a:solidFill>
                  <a:srgbClr val="255AA7"/>
                </a:solidFill>
                <a:latin typeface="Myriad Pro Bold SemiExt"/>
                <a:ea typeface="+mj-ea"/>
                <a:cs typeface="Myriad Pro Bold SemiExt"/>
              </a:defRPr>
            </a:lvl1pPr>
          </a:lstStyle>
          <a:p>
            <a:pPr>
              <a:lnSpc>
                <a:spcPct val="80000"/>
              </a:lnSpc>
            </a:pPr>
            <a:r>
              <a:rPr lang="fr-C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chaîne d’intervention paramédicale</a:t>
            </a: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 cstate="print"/>
          <a:srcRect l="34500" t="47111" r="19000" b="18222"/>
          <a:stretch>
            <a:fillRect/>
          </a:stretch>
        </p:blipFill>
        <p:spPr bwMode="auto">
          <a:xfrm>
            <a:off x="857250" y="1057275"/>
            <a:ext cx="7086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4135437" y="4029075"/>
            <a:ext cx="3808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dirty="0" smtClean="0">
                <a:latin typeface="Arial" pitchFamily="34" charset="0"/>
                <a:cs typeface="Arial" pitchFamily="34" charset="0"/>
              </a:rPr>
              <a:t>Source: Site web d’Urgences-santé</a:t>
            </a:r>
            <a:endParaRPr lang="fr-F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Flèche droite 14"/>
          <p:cNvSpPr/>
          <p:nvPr/>
        </p:nvSpPr>
        <p:spPr>
          <a:xfrm>
            <a:off x="152400" y="2209800"/>
            <a:ext cx="781050" cy="1905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990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6443" y="325996"/>
            <a:ext cx="7621757" cy="4466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700" b="0" i="0" kern="1200" cap="all">
                <a:solidFill>
                  <a:srgbClr val="255AA7"/>
                </a:solidFill>
                <a:latin typeface="Myriad Pro Bold SemiExt"/>
                <a:ea typeface="+mj-ea"/>
                <a:cs typeface="Myriad Pro Bold SemiExt"/>
              </a:defRPr>
            </a:lvl1pPr>
          </a:lstStyle>
          <a:p>
            <a:pPr>
              <a:lnSpc>
                <a:spcPct val="80000"/>
              </a:lnSpc>
            </a:pPr>
            <a:r>
              <a:rPr lang="fr-C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 traitement d’un appel d’urgence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381000" y="1457325"/>
            <a:ext cx="2362200" cy="6858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latin typeface="Arial" pitchFamily="34" charset="0"/>
                <a:cs typeface="Arial" pitchFamily="34" charset="0"/>
              </a:rPr>
              <a:t>Identifier </a:t>
            </a:r>
          </a:p>
          <a:p>
            <a:pPr algn="ctr"/>
            <a:r>
              <a:rPr lang="fr-FR" sz="1600" dirty="0" smtClean="0">
                <a:latin typeface="Arial" pitchFamily="34" charset="0"/>
                <a:cs typeface="Arial" pitchFamily="34" charset="0"/>
              </a:rPr>
              <a:t>le problème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principal</a:t>
            </a:r>
            <a:endParaRPr lang="fr-F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3429000" y="1457325"/>
            <a:ext cx="23622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latin typeface="Arial" pitchFamily="34" charset="0"/>
                <a:cs typeface="Arial" pitchFamily="34" charset="0"/>
              </a:rPr>
              <a:t>Évaluer </a:t>
            </a:r>
          </a:p>
          <a:p>
            <a:pPr algn="ctr"/>
            <a:r>
              <a:rPr lang="fr-FR" sz="1600" dirty="0">
                <a:latin typeface="Arial" pitchFamily="34" charset="0"/>
                <a:cs typeface="Arial" pitchFamily="34" charset="0"/>
              </a:rPr>
              <a:t>l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’état du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patient</a:t>
            </a:r>
            <a:endParaRPr lang="fr-F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6629400" y="1457325"/>
            <a:ext cx="18288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latin typeface="Arial" pitchFamily="34" charset="0"/>
                <a:cs typeface="Arial" pitchFamily="34" charset="0"/>
              </a:rPr>
              <a:t>Prioriser l’appel</a:t>
            </a:r>
            <a:endParaRPr lang="fr-F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us 5"/>
          <p:cNvSpPr/>
          <p:nvPr/>
        </p:nvSpPr>
        <p:spPr>
          <a:xfrm>
            <a:off x="2743200" y="1457325"/>
            <a:ext cx="609600" cy="685800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Égal 6"/>
          <p:cNvSpPr/>
          <p:nvPr/>
        </p:nvSpPr>
        <p:spPr>
          <a:xfrm>
            <a:off x="5791200" y="1533525"/>
            <a:ext cx="762000" cy="533400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533400" y="2305050"/>
            <a:ext cx="5032147" cy="990600"/>
            <a:chOff x="533400" y="4191000"/>
            <a:chExt cx="5032147" cy="990600"/>
          </a:xfrm>
        </p:grpSpPr>
        <p:sp>
          <p:nvSpPr>
            <p:cNvPr id="9" name="ZoneTexte 8"/>
            <p:cNvSpPr txBox="1"/>
            <p:nvPr/>
          </p:nvSpPr>
          <p:spPr>
            <a:xfrm>
              <a:off x="533400" y="4812268"/>
              <a:ext cx="503214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Arial" pitchFamily="34" charset="0"/>
                  <a:cs typeface="Arial" pitchFamily="34" charset="0"/>
                </a:rPr>
                <a:t>Basés </a:t>
              </a:r>
              <a:r>
                <a:rPr lang="fr-FR" dirty="0" smtClean="0">
                  <a:latin typeface="Arial" pitchFamily="34" charset="0"/>
                  <a:cs typeface="Arial" pitchFamily="34" charset="0"/>
                </a:rPr>
                <a:t>sur l’information transmise par l’appelant</a:t>
              </a:r>
              <a:endParaRPr lang="fr-F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Flèche vers le bas 9"/>
            <p:cNvSpPr/>
            <p:nvPr/>
          </p:nvSpPr>
          <p:spPr>
            <a:xfrm rot="10800000">
              <a:off x="1295400" y="4191000"/>
              <a:ext cx="304800" cy="5334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Flèche vers le bas 10"/>
            <p:cNvSpPr/>
            <p:nvPr/>
          </p:nvSpPr>
          <p:spPr>
            <a:xfrm rot="10800000">
              <a:off x="4419600" y="4191000"/>
              <a:ext cx="304800" cy="5334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609600" y="3769578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1C4FB7"/>
                </a:solidFill>
                <a:latin typeface="Arial" pitchFamily="34" charset="0"/>
                <a:cs typeface="Arial" pitchFamily="34" charset="0"/>
              </a:rPr>
              <a:t>Comment suivre et améliorer la qualité de l’information </a:t>
            </a:r>
            <a:r>
              <a:rPr lang="fr-FR" dirty="0" smtClean="0">
                <a:solidFill>
                  <a:srgbClr val="1C4FB7"/>
                </a:solidFill>
                <a:latin typeface="Arial" pitchFamily="34" charset="0"/>
                <a:cs typeface="Arial" pitchFamily="34" charset="0"/>
              </a:rPr>
              <a:t>recueillie </a:t>
            </a:r>
            <a:r>
              <a:rPr lang="fr-FR" dirty="0" smtClean="0">
                <a:solidFill>
                  <a:srgbClr val="1C4FB7"/>
                </a:solidFill>
                <a:latin typeface="Arial" pitchFamily="34" charset="0"/>
                <a:cs typeface="Arial" pitchFamily="34" charset="0"/>
              </a:rPr>
              <a:t>par les répartiteurs médicaux d’urgence (RMU)?</a:t>
            </a:r>
            <a:endParaRPr lang="fr-FR" dirty="0">
              <a:solidFill>
                <a:srgbClr val="1C4FB7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52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60242" y="345046"/>
            <a:ext cx="7621757" cy="4466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700" b="0" i="0" kern="1200" cap="all">
                <a:solidFill>
                  <a:srgbClr val="255AA7"/>
                </a:solidFill>
                <a:latin typeface="Myriad Pro Bold SemiExt"/>
                <a:ea typeface="+mj-ea"/>
                <a:cs typeface="Myriad Pro Bold SemiExt"/>
              </a:defRPr>
            </a:lvl1pPr>
          </a:lstStyle>
          <a:p>
            <a:pPr>
              <a:lnSpc>
                <a:spcPct val="80000"/>
              </a:lnSpc>
            </a:pPr>
            <a:r>
              <a:rPr lang="fr-C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Objectif du programme</a:t>
            </a:r>
          </a:p>
        </p:txBody>
      </p:sp>
      <p:pic>
        <p:nvPicPr>
          <p:cNvPr id="3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 l="7244" t="13089" r="2200" b="12998"/>
          <a:stretch>
            <a:fillRect/>
          </a:stretch>
        </p:blipFill>
        <p:spPr bwMode="auto">
          <a:xfrm>
            <a:off x="5713837" y="1640355"/>
            <a:ext cx="2599325" cy="1767541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60217" y="2016293"/>
            <a:ext cx="4505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Arial" pitchFamily="34" charset="0"/>
                <a:cs typeface="Arial" pitchFamily="34" charset="0"/>
              </a:rPr>
              <a:t>Identifier un indicateur de la prise en charge adéquate d’un appelant par un RMU.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46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6443" y="364096"/>
            <a:ext cx="8002757" cy="4466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700" b="0" i="0" kern="1200" cap="all">
                <a:solidFill>
                  <a:srgbClr val="255AA7"/>
                </a:solidFill>
                <a:latin typeface="Myriad Pro Bold SemiExt"/>
                <a:ea typeface="+mj-ea"/>
                <a:cs typeface="Myriad Pro Bold SemiExt"/>
              </a:defRPr>
            </a:lvl1pPr>
          </a:lstStyle>
          <a:p>
            <a:pPr>
              <a:lnSpc>
                <a:spcPct val="80000"/>
              </a:lnSpc>
            </a:pPr>
            <a:r>
              <a:rPr lang="fr-C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 programme de recherche: trois étapes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0899" y="3375784"/>
            <a:ext cx="2633951" cy="688295"/>
          </a:xfrm>
          <a:prstGeom prst="rect">
            <a:avLst/>
          </a:prstGeom>
          <a:solidFill>
            <a:srgbClr val="255A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18592" y="2488902"/>
            <a:ext cx="3106409" cy="688295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05050" y="4262666"/>
            <a:ext cx="3223148" cy="688295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296879" y="4371750"/>
            <a:ext cx="731307" cy="49578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2900" b="1" i="0" kern="1200">
                <a:solidFill>
                  <a:schemeClr val="bg1"/>
                </a:solidFill>
                <a:latin typeface="Myriad Pro"/>
                <a:ea typeface="+mn-ea"/>
                <a:cs typeface="Myriad Pro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3338379" y="4589150"/>
            <a:ext cx="1649721" cy="36016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1300" b="1" i="0" kern="1200" cap="all">
                <a:solidFill>
                  <a:schemeClr val="bg1"/>
                </a:solidFill>
                <a:latin typeface="Myriad Pro"/>
                <a:ea typeface="+mn-ea"/>
                <a:cs typeface="Myriad Pro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endParaRPr lang="fr-CA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2065" y="3461231"/>
            <a:ext cx="731307" cy="49578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2900" b="1" i="0" kern="1200">
                <a:solidFill>
                  <a:schemeClr val="bg1"/>
                </a:solidFill>
                <a:latin typeface="Myriad Pro"/>
                <a:ea typeface="+mn-ea"/>
                <a:cs typeface="Myriad Pro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244909" y="3465818"/>
            <a:ext cx="1983476" cy="47934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1300" b="1" i="0" kern="1200" cap="all">
                <a:solidFill>
                  <a:schemeClr val="bg1"/>
                </a:solidFill>
                <a:latin typeface="Myriad Pro"/>
                <a:ea typeface="+mn-ea"/>
                <a:cs typeface="Myriad Pro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MESURE de la performance</a:t>
            </a:r>
            <a:endParaRPr lang="fr-C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970590" y="2595860"/>
            <a:ext cx="731307" cy="49578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2900" b="1" i="0" kern="1200">
                <a:solidFill>
                  <a:schemeClr val="bg1"/>
                </a:solidFill>
                <a:latin typeface="Myriad Pro"/>
                <a:ea typeface="+mn-ea"/>
                <a:cs typeface="Myriad Pro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5553999" y="2569411"/>
            <a:ext cx="2396700" cy="4896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1300" b="1" i="0" kern="1200" cap="all">
                <a:solidFill>
                  <a:schemeClr val="bg1"/>
                </a:solidFill>
                <a:latin typeface="Myriad Pro"/>
                <a:ea typeface="+mn-ea"/>
                <a:cs typeface="Myriad Pro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Amélioration de la performance</a:t>
            </a:r>
            <a:endParaRPr lang="fr-C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3154943" y="4356708"/>
            <a:ext cx="2213338" cy="4896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1300" b="1" i="0" kern="1200" cap="all">
                <a:solidFill>
                  <a:schemeClr val="bg1"/>
                </a:solidFill>
                <a:latin typeface="Myriad Pro"/>
                <a:ea typeface="+mn-ea"/>
                <a:cs typeface="Myriad Pro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indicateur de performance</a:t>
            </a:r>
            <a:endParaRPr lang="fr-C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See the source image"/>
          <p:cNvPicPr>
            <a:picLocks noChangeAspect="1" noChangeArrowheads="1"/>
          </p:cNvPicPr>
          <p:nvPr/>
        </p:nvPicPr>
        <p:blipFill>
          <a:blip r:embed="rId3" cstate="print"/>
          <a:srcRect l="7244" t="13089" r="2200" b="12998"/>
          <a:stretch>
            <a:fillRect/>
          </a:stretch>
        </p:blipFill>
        <p:spPr bwMode="auto">
          <a:xfrm>
            <a:off x="6181850" y="1056343"/>
            <a:ext cx="1843151" cy="1285410"/>
          </a:xfrm>
          <a:prstGeom prst="rect">
            <a:avLst/>
          </a:prstGeom>
          <a:noFill/>
        </p:spPr>
      </p:pic>
      <p:pic>
        <p:nvPicPr>
          <p:cNvPr id="14" name="Picture 2" descr="Résultats de recherche d'images pour « bonhomme »"/>
          <p:cNvPicPr>
            <a:picLocks noChangeAspect="1" noChangeArrowheads="1"/>
          </p:cNvPicPr>
          <p:nvPr/>
        </p:nvPicPr>
        <p:blipFill>
          <a:blip r:embed="rId4" cstate="print"/>
          <a:srcRect l="27500" r="22500"/>
          <a:stretch>
            <a:fillRect/>
          </a:stretch>
        </p:blipFill>
        <p:spPr bwMode="auto">
          <a:xfrm>
            <a:off x="676275" y="2856520"/>
            <a:ext cx="1381124" cy="2071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469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ésultats de recherche d'images pour « indicateur de performance »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9628" t="10163" r="1506" b="14837"/>
          <a:stretch/>
        </p:blipFill>
        <p:spPr bwMode="auto">
          <a:xfrm>
            <a:off x="0" y="-2"/>
            <a:ext cx="9144000" cy="514350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38175" y="221093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latin typeface="Arial" pitchFamily="34" charset="0"/>
                <a:cs typeface="Arial" pitchFamily="34" charset="0"/>
              </a:rPr>
              <a:t>INDICATEUR DE PERFORMANCE</a:t>
            </a:r>
            <a:endParaRPr lang="fr-FR" sz="3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13634" y="1205953"/>
            <a:ext cx="60085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smtClean="0"/>
              <a:t>Quel paramètre mesurable influence la qualité de l’information recueillie?</a:t>
            </a:r>
            <a:endParaRPr lang="fr-FR" sz="22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2286" y="373620"/>
            <a:ext cx="8002757" cy="4466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700" b="0" i="0" kern="1200" cap="all">
                <a:solidFill>
                  <a:srgbClr val="255AA7"/>
                </a:solidFill>
                <a:latin typeface="Myriad Pro Bold SemiExt"/>
                <a:ea typeface="+mj-ea"/>
                <a:cs typeface="Myriad Pro Bold SemiExt"/>
              </a:defRPr>
            </a:lvl1pPr>
          </a:lstStyle>
          <a:p>
            <a:pPr>
              <a:lnSpc>
                <a:spcPct val="80000"/>
              </a:lnSpc>
            </a:pPr>
            <a:r>
              <a:rPr lang="fr-C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Indicateur DE PERFORMANCE</a:t>
            </a:r>
          </a:p>
        </p:txBody>
      </p:sp>
      <p:pic>
        <p:nvPicPr>
          <p:cNvPr id="4" name="Picture 2" descr="Résultats de recherche d'images pour « jauge 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3634" y="2266949"/>
            <a:ext cx="5589418" cy="18992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235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682286" y="373620"/>
            <a:ext cx="8002757" cy="4466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700" b="0" i="0" kern="1200" cap="all">
                <a:solidFill>
                  <a:srgbClr val="255AA7"/>
                </a:solidFill>
                <a:latin typeface="Myriad Pro Bold SemiExt"/>
                <a:ea typeface="+mj-ea"/>
                <a:cs typeface="Myriad Pro Bold SemiExt"/>
              </a:defRPr>
            </a:lvl1pPr>
          </a:lstStyle>
          <a:p>
            <a:pPr>
              <a:lnSpc>
                <a:spcPct val="80000"/>
              </a:lnSpc>
            </a:pPr>
            <a:r>
              <a:rPr lang="fr-C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Indicateur DE PERFORMANCE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444995" y="1000125"/>
            <a:ext cx="3222129" cy="1854399"/>
            <a:chOff x="444995" y="1000125"/>
            <a:chExt cx="3222129" cy="1854399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28500" t="23111" r="30324" b="41751"/>
            <a:stretch>
              <a:fillRect/>
            </a:stretch>
          </p:blipFill>
          <p:spPr bwMode="auto">
            <a:xfrm>
              <a:off x="444995" y="1000125"/>
              <a:ext cx="3222129" cy="15466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ZoneTexte 2"/>
            <p:cNvSpPr txBox="1"/>
            <p:nvPr/>
          </p:nvSpPr>
          <p:spPr>
            <a:xfrm>
              <a:off x="444995" y="2546747"/>
              <a:ext cx="23172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 err="1" smtClean="0"/>
                <a:t>Eisenberg</a:t>
              </a:r>
              <a:r>
                <a:rPr lang="fr-CA" sz="1400" dirty="0" smtClean="0"/>
                <a:t> et al., 1986.</a:t>
              </a:r>
              <a:endParaRPr lang="fr-CA" sz="1400" dirty="0"/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4806255" y="934810"/>
            <a:ext cx="3737670" cy="1909636"/>
            <a:chOff x="4806255" y="934810"/>
            <a:chExt cx="3737670" cy="1909636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28500" t="23111" r="29000" b="44508"/>
            <a:stretch>
              <a:fillRect/>
            </a:stretch>
          </p:blipFill>
          <p:spPr bwMode="auto">
            <a:xfrm>
              <a:off x="4806255" y="934810"/>
              <a:ext cx="3737670" cy="1601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ZoneTexte 13"/>
            <p:cNvSpPr txBox="1"/>
            <p:nvPr/>
          </p:nvSpPr>
          <p:spPr>
            <a:xfrm>
              <a:off x="4806255" y="2536669"/>
              <a:ext cx="29230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 err="1" smtClean="0"/>
                <a:t>Clawson</a:t>
              </a:r>
              <a:r>
                <a:rPr lang="fr-CA" sz="1400" dirty="0" smtClean="0"/>
                <a:t> et Sinclair, 2001. </a:t>
              </a:r>
              <a:endParaRPr lang="fr-CA" sz="1400" dirty="0"/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2466972" y="2923958"/>
            <a:ext cx="4124325" cy="2040597"/>
            <a:chOff x="2466972" y="2923958"/>
            <a:chExt cx="4124325" cy="2040597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28500" t="18667" r="29500" b="49562"/>
            <a:stretch/>
          </p:blipFill>
          <p:spPr bwMode="auto">
            <a:xfrm>
              <a:off x="2466972" y="2923958"/>
              <a:ext cx="4124325" cy="1754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ZoneTexte 14"/>
            <p:cNvSpPr txBox="1"/>
            <p:nvPr/>
          </p:nvSpPr>
          <p:spPr>
            <a:xfrm>
              <a:off x="2466972" y="4656778"/>
              <a:ext cx="29230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 smtClean="0"/>
                <a:t>Ma et al., 2007. </a:t>
              </a:r>
              <a:endParaRPr lang="fr-CA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1157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065043" y="314325"/>
            <a:ext cx="7621757" cy="4466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700" b="0" i="0" kern="1200" cap="all">
                <a:solidFill>
                  <a:srgbClr val="255AA7"/>
                </a:solidFill>
                <a:latin typeface="Myriad Pro Bold SemiExt"/>
                <a:ea typeface="+mj-ea"/>
                <a:cs typeface="Myriad Pro Bold SemiExt"/>
              </a:defRPr>
            </a:lvl1pPr>
          </a:lstStyle>
          <a:p>
            <a:pPr>
              <a:lnSpc>
                <a:spcPct val="80000"/>
              </a:lnSpc>
            </a:pPr>
            <a:r>
              <a:rPr lang="fr-C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INDICATEUR DE PERFORMANCE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33401" y="779977"/>
            <a:ext cx="8429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Le score de contenu émotionnel et de coopération de l’appelant (SCEC)</a:t>
            </a:r>
            <a:endParaRPr lang="fr-F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Diagramme 10"/>
          <p:cNvGraphicFramePr/>
          <p:nvPr>
            <p:extLst>
              <p:ext uri="{D42A27DB-BD31-4B8C-83A1-F6EECF244321}">
                <p14:modId xmlns:p14="http://schemas.microsoft.com/office/powerpoint/2010/main" val="1692025887"/>
              </p:ext>
            </p:extLst>
          </p:nvPr>
        </p:nvGraphicFramePr>
        <p:xfrm>
          <a:off x="1552575" y="1298575"/>
          <a:ext cx="5657850" cy="3235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921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55AA7"/>
        </a:solidFill>
        <a:ln>
          <a:noFill/>
        </a:ln>
        <a:effectLst/>
      </a:spPr>
      <a:bodyPr rtlCol="0" anchor="ctr"/>
      <a:lstStyle>
        <a:defPPr algn="ctr">
          <a:defRPr>
            <a:solidFill>
              <a:srgbClr val="255AA7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sharepoint/v3/fields"/>
    <ds:schemaRef ds:uri="http://schemas.openxmlformats.org/package/2006/metadata/core-properties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3038</TotalTime>
  <Words>362</Words>
  <Application>Microsoft Office PowerPoint</Application>
  <PresentationFormat>Affichage à l'écran (16:9)</PresentationFormat>
  <Paragraphs>75</Paragraphs>
  <Slides>18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Sébastien Poirier</cp:lastModifiedBy>
  <cp:revision>302</cp:revision>
  <dcterms:created xsi:type="dcterms:W3CDTF">2010-04-12T23:12:02Z</dcterms:created>
  <dcterms:modified xsi:type="dcterms:W3CDTF">2019-10-10T14:07:44Z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